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0" r:id="rId5"/>
    <p:sldId id="282" r:id="rId6"/>
    <p:sldId id="277" r:id="rId7"/>
    <p:sldId id="276" r:id="rId8"/>
    <p:sldId id="262" r:id="rId9"/>
    <p:sldId id="263" r:id="rId10"/>
    <p:sldId id="264" r:id="rId11"/>
    <p:sldId id="265" r:id="rId12"/>
    <p:sldId id="266" r:id="rId13"/>
    <p:sldId id="267" r:id="rId14"/>
    <p:sldId id="268" r:id="rId15"/>
    <p:sldId id="280" r:id="rId16"/>
    <p:sldId id="270" r:id="rId17"/>
    <p:sldId id="271" r:id="rId18"/>
    <p:sldId id="281" r:id="rId19"/>
    <p:sldId id="273" r:id="rId20"/>
    <p:sldId id="274" r:id="rId21"/>
    <p:sldId id="278" r:id="rId2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25" autoAdjust="0"/>
    <p:restoredTop sz="94660"/>
  </p:normalViewPr>
  <p:slideViewPr>
    <p:cSldViewPr snapToGrid="0">
      <p:cViewPr varScale="1">
        <p:scale>
          <a:sx n="87" d="100"/>
          <a:sy n="87" d="100"/>
        </p:scale>
        <p:origin x="153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498B6A-13D6-9D7D-9189-28889E5EBAD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0F285430-4A71-038C-C072-66D7FAA8B6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9241415D-B61C-8428-E626-70BD4DF94E49}"/>
              </a:ext>
            </a:extLst>
          </p:cNvPr>
          <p:cNvSpPr>
            <a:spLocks noGrp="1"/>
          </p:cNvSpPr>
          <p:nvPr>
            <p:ph type="dt" sz="half" idx="10"/>
          </p:nvPr>
        </p:nvSpPr>
        <p:spPr/>
        <p:txBody>
          <a:bodyPr/>
          <a:lstStyle/>
          <a:p>
            <a:fld id="{428B055F-2F36-4F5B-B033-6FCEE3FFDA3E}" type="datetimeFigureOut">
              <a:rPr lang="fr-FR" smtClean="0"/>
              <a:t>10/04/2026</a:t>
            </a:fld>
            <a:endParaRPr lang="fr-FR"/>
          </a:p>
        </p:txBody>
      </p:sp>
      <p:sp>
        <p:nvSpPr>
          <p:cNvPr id="5" name="Espace réservé du pied de page 4">
            <a:extLst>
              <a:ext uri="{FF2B5EF4-FFF2-40B4-BE49-F238E27FC236}">
                <a16:creationId xmlns:a16="http://schemas.microsoft.com/office/drawing/2014/main" id="{64E12979-7C00-ACBE-0DBA-BF24005630B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2AA9708-7844-A6B0-1DED-854D01B68C8A}"/>
              </a:ext>
            </a:extLst>
          </p:cNvPr>
          <p:cNvSpPr>
            <a:spLocks noGrp="1"/>
          </p:cNvSpPr>
          <p:nvPr>
            <p:ph type="sldNum" sz="quarter" idx="12"/>
          </p:nvPr>
        </p:nvSpPr>
        <p:spPr/>
        <p:txBody>
          <a:bodyPr/>
          <a:lstStyle/>
          <a:p>
            <a:fld id="{3EF6980C-7080-4C43-85C1-10049CBB58A5}" type="slidenum">
              <a:rPr lang="fr-FR" smtClean="0"/>
              <a:t>‹N°›</a:t>
            </a:fld>
            <a:endParaRPr lang="fr-FR"/>
          </a:p>
        </p:txBody>
      </p:sp>
    </p:spTree>
    <p:extLst>
      <p:ext uri="{BB962C8B-B14F-4D97-AF65-F5344CB8AC3E}">
        <p14:creationId xmlns:p14="http://schemas.microsoft.com/office/powerpoint/2010/main" val="4150781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9E6008-23A5-3159-AD9A-502326B2B7CC}"/>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CD83CF48-2EF5-3FE6-0CBA-F9D40AD97385}"/>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0B1E83B-E2B3-3B77-F685-1EE30E07A0C8}"/>
              </a:ext>
            </a:extLst>
          </p:cNvPr>
          <p:cNvSpPr>
            <a:spLocks noGrp="1"/>
          </p:cNvSpPr>
          <p:nvPr>
            <p:ph type="dt" sz="half" idx="10"/>
          </p:nvPr>
        </p:nvSpPr>
        <p:spPr/>
        <p:txBody>
          <a:bodyPr/>
          <a:lstStyle/>
          <a:p>
            <a:fld id="{428B055F-2F36-4F5B-B033-6FCEE3FFDA3E}" type="datetimeFigureOut">
              <a:rPr lang="fr-FR" smtClean="0"/>
              <a:t>10/04/2026</a:t>
            </a:fld>
            <a:endParaRPr lang="fr-FR"/>
          </a:p>
        </p:txBody>
      </p:sp>
      <p:sp>
        <p:nvSpPr>
          <p:cNvPr id="5" name="Espace réservé du pied de page 4">
            <a:extLst>
              <a:ext uri="{FF2B5EF4-FFF2-40B4-BE49-F238E27FC236}">
                <a16:creationId xmlns:a16="http://schemas.microsoft.com/office/drawing/2014/main" id="{8323F49B-7AE9-8B77-7D7E-91A91CA74BF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760B1DF-9E13-DFA0-7C01-8738AE6FB5A8}"/>
              </a:ext>
            </a:extLst>
          </p:cNvPr>
          <p:cNvSpPr>
            <a:spLocks noGrp="1"/>
          </p:cNvSpPr>
          <p:nvPr>
            <p:ph type="sldNum" sz="quarter" idx="12"/>
          </p:nvPr>
        </p:nvSpPr>
        <p:spPr/>
        <p:txBody>
          <a:bodyPr/>
          <a:lstStyle/>
          <a:p>
            <a:fld id="{3EF6980C-7080-4C43-85C1-10049CBB58A5}" type="slidenum">
              <a:rPr lang="fr-FR" smtClean="0"/>
              <a:t>‹N°›</a:t>
            </a:fld>
            <a:endParaRPr lang="fr-FR"/>
          </a:p>
        </p:txBody>
      </p:sp>
    </p:spTree>
    <p:extLst>
      <p:ext uri="{BB962C8B-B14F-4D97-AF65-F5344CB8AC3E}">
        <p14:creationId xmlns:p14="http://schemas.microsoft.com/office/powerpoint/2010/main" val="1487407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E18B99C-7F2C-5BAA-C0C6-AE4041AD2E86}"/>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FA05B164-1BBE-38D2-290B-1B233F0C1732}"/>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B861B9B-5581-55BF-DD1A-12368B3EC35C}"/>
              </a:ext>
            </a:extLst>
          </p:cNvPr>
          <p:cNvSpPr>
            <a:spLocks noGrp="1"/>
          </p:cNvSpPr>
          <p:nvPr>
            <p:ph type="dt" sz="half" idx="10"/>
          </p:nvPr>
        </p:nvSpPr>
        <p:spPr/>
        <p:txBody>
          <a:bodyPr/>
          <a:lstStyle/>
          <a:p>
            <a:fld id="{428B055F-2F36-4F5B-B033-6FCEE3FFDA3E}" type="datetimeFigureOut">
              <a:rPr lang="fr-FR" smtClean="0"/>
              <a:t>10/04/2026</a:t>
            </a:fld>
            <a:endParaRPr lang="fr-FR"/>
          </a:p>
        </p:txBody>
      </p:sp>
      <p:sp>
        <p:nvSpPr>
          <p:cNvPr id="5" name="Espace réservé du pied de page 4">
            <a:extLst>
              <a:ext uri="{FF2B5EF4-FFF2-40B4-BE49-F238E27FC236}">
                <a16:creationId xmlns:a16="http://schemas.microsoft.com/office/drawing/2014/main" id="{F38D9AB6-8553-7A0C-2536-87AEF3840E7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057F571-06DC-8574-CEBA-F870BBD63DB6}"/>
              </a:ext>
            </a:extLst>
          </p:cNvPr>
          <p:cNvSpPr>
            <a:spLocks noGrp="1"/>
          </p:cNvSpPr>
          <p:nvPr>
            <p:ph type="sldNum" sz="quarter" idx="12"/>
          </p:nvPr>
        </p:nvSpPr>
        <p:spPr/>
        <p:txBody>
          <a:bodyPr/>
          <a:lstStyle/>
          <a:p>
            <a:fld id="{3EF6980C-7080-4C43-85C1-10049CBB58A5}" type="slidenum">
              <a:rPr lang="fr-FR" smtClean="0"/>
              <a:t>‹N°›</a:t>
            </a:fld>
            <a:endParaRPr lang="fr-FR"/>
          </a:p>
        </p:txBody>
      </p:sp>
    </p:spTree>
    <p:extLst>
      <p:ext uri="{BB962C8B-B14F-4D97-AF65-F5344CB8AC3E}">
        <p14:creationId xmlns:p14="http://schemas.microsoft.com/office/powerpoint/2010/main" val="2721316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9D0BE8-9CCF-418F-04F4-5BA4ADD9660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29FFCE4-3175-BA34-0017-3553A71A29B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3B968C5-6149-4D01-571D-89DDA9C72D3B}"/>
              </a:ext>
            </a:extLst>
          </p:cNvPr>
          <p:cNvSpPr>
            <a:spLocks noGrp="1"/>
          </p:cNvSpPr>
          <p:nvPr>
            <p:ph type="dt" sz="half" idx="10"/>
          </p:nvPr>
        </p:nvSpPr>
        <p:spPr/>
        <p:txBody>
          <a:bodyPr/>
          <a:lstStyle/>
          <a:p>
            <a:fld id="{428B055F-2F36-4F5B-B033-6FCEE3FFDA3E}" type="datetimeFigureOut">
              <a:rPr lang="fr-FR" smtClean="0"/>
              <a:t>10/04/2026</a:t>
            </a:fld>
            <a:endParaRPr lang="fr-FR"/>
          </a:p>
        </p:txBody>
      </p:sp>
      <p:sp>
        <p:nvSpPr>
          <p:cNvPr id="5" name="Espace réservé du pied de page 4">
            <a:extLst>
              <a:ext uri="{FF2B5EF4-FFF2-40B4-BE49-F238E27FC236}">
                <a16:creationId xmlns:a16="http://schemas.microsoft.com/office/drawing/2014/main" id="{3B42D929-890A-AAF4-8E6D-080937CEEA8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DE9AFED-D5B4-CB9B-BFDC-B60B716685E9}"/>
              </a:ext>
            </a:extLst>
          </p:cNvPr>
          <p:cNvSpPr>
            <a:spLocks noGrp="1"/>
          </p:cNvSpPr>
          <p:nvPr>
            <p:ph type="sldNum" sz="quarter" idx="12"/>
          </p:nvPr>
        </p:nvSpPr>
        <p:spPr/>
        <p:txBody>
          <a:bodyPr/>
          <a:lstStyle/>
          <a:p>
            <a:fld id="{3EF6980C-7080-4C43-85C1-10049CBB58A5}" type="slidenum">
              <a:rPr lang="fr-FR" smtClean="0"/>
              <a:t>‹N°›</a:t>
            </a:fld>
            <a:endParaRPr lang="fr-FR"/>
          </a:p>
        </p:txBody>
      </p:sp>
    </p:spTree>
    <p:extLst>
      <p:ext uri="{BB962C8B-B14F-4D97-AF65-F5344CB8AC3E}">
        <p14:creationId xmlns:p14="http://schemas.microsoft.com/office/powerpoint/2010/main" val="3793271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A81121-9811-437B-5977-AA06D613440A}"/>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C777A856-0426-CFE8-DAC7-25B63A1D78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628CD4D9-8373-1D8A-ABC0-4A15CEF2DEEA}"/>
              </a:ext>
            </a:extLst>
          </p:cNvPr>
          <p:cNvSpPr>
            <a:spLocks noGrp="1"/>
          </p:cNvSpPr>
          <p:nvPr>
            <p:ph type="dt" sz="half" idx="10"/>
          </p:nvPr>
        </p:nvSpPr>
        <p:spPr/>
        <p:txBody>
          <a:bodyPr/>
          <a:lstStyle/>
          <a:p>
            <a:fld id="{428B055F-2F36-4F5B-B033-6FCEE3FFDA3E}" type="datetimeFigureOut">
              <a:rPr lang="fr-FR" smtClean="0"/>
              <a:t>10/04/2026</a:t>
            </a:fld>
            <a:endParaRPr lang="fr-FR"/>
          </a:p>
        </p:txBody>
      </p:sp>
      <p:sp>
        <p:nvSpPr>
          <p:cNvPr id="5" name="Espace réservé du pied de page 4">
            <a:extLst>
              <a:ext uri="{FF2B5EF4-FFF2-40B4-BE49-F238E27FC236}">
                <a16:creationId xmlns:a16="http://schemas.microsoft.com/office/drawing/2014/main" id="{B5AC6F20-7D6B-FFBF-D684-0EF62C75C11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B282A9E-6D8F-C6F8-9A09-92064AD29A44}"/>
              </a:ext>
            </a:extLst>
          </p:cNvPr>
          <p:cNvSpPr>
            <a:spLocks noGrp="1"/>
          </p:cNvSpPr>
          <p:nvPr>
            <p:ph type="sldNum" sz="quarter" idx="12"/>
          </p:nvPr>
        </p:nvSpPr>
        <p:spPr/>
        <p:txBody>
          <a:bodyPr/>
          <a:lstStyle/>
          <a:p>
            <a:fld id="{3EF6980C-7080-4C43-85C1-10049CBB58A5}" type="slidenum">
              <a:rPr lang="fr-FR" smtClean="0"/>
              <a:t>‹N°›</a:t>
            </a:fld>
            <a:endParaRPr lang="fr-FR"/>
          </a:p>
        </p:txBody>
      </p:sp>
    </p:spTree>
    <p:extLst>
      <p:ext uri="{BB962C8B-B14F-4D97-AF65-F5344CB8AC3E}">
        <p14:creationId xmlns:p14="http://schemas.microsoft.com/office/powerpoint/2010/main" val="3064542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C2BB6D-C2AD-C1CE-CD83-330C08B1BFB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79B1755-088B-0F7B-D2D4-17F7F0A77267}"/>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38A17363-A8BC-D5CD-85B2-D08BDC29540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603BC65B-ADBB-0B00-B6F8-F7D219B8F528}"/>
              </a:ext>
            </a:extLst>
          </p:cNvPr>
          <p:cNvSpPr>
            <a:spLocks noGrp="1"/>
          </p:cNvSpPr>
          <p:nvPr>
            <p:ph type="dt" sz="half" idx="10"/>
          </p:nvPr>
        </p:nvSpPr>
        <p:spPr/>
        <p:txBody>
          <a:bodyPr/>
          <a:lstStyle/>
          <a:p>
            <a:fld id="{428B055F-2F36-4F5B-B033-6FCEE3FFDA3E}" type="datetimeFigureOut">
              <a:rPr lang="fr-FR" smtClean="0"/>
              <a:t>10/04/2026</a:t>
            </a:fld>
            <a:endParaRPr lang="fr-FR"/>
          </a:p>
        </p:txBody>
      </p:sp>
      <p:sp>
        <p:nvSpPr>
          <p:cNvPr id="6" name="Espace réservé du pied de page 5">
            <a:extLst>
              <a:ext uri="{FF2B5EF4-FFF2-40B4-BE49-F238E27FC236}">
                <a16:creationId xmlns:a16="http://schemas.microsoft.com/office/drawing/2014/main" id="{0BB6B9D5-7C4A-9D2C-4BE7-B7138AE710E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F015C75-2286-4A30-1220-9F54D1B4FAD1}"/>
              </a:ext>
            </a:extLst>
          </p:cNvPr>
          <p:cNvSpPr>
            <a:spLocks noGrp="1"/>
          </p:cNvSpPr>
          <p:nvPr>
            <p:ph type="sldNum" sz="quarter" idx="12"/>
          </p:nvPr>
        </p:nvSpPr>
        <p:spPr/>
        <p:txBody>
          <a:bodyPr/>
          <a:lstStyle/>
          <a:p>
            <a:fld id="{3EF6980C-7080-4C43-85C1-10049CBB58A5}" type="slidenum">
              <a:rPr lang="fr-FR" smtClean="0"/>
              <a:t>‹N°›</a:t>
            </a:fld>
            <a:endParaRPr lang="fr-FR"/>
          </a:p>
        </p:txBody>
      </p:sp>
    </p:spTree>
    <p:extLst>
      <p:ext uri="{BB962C8B-B14F-4D97-AF65-F5344CB8AC3E}">
        <p14:creationId xmlns:p14="http://schemas.microsoft.com/office/powerpoint/2010/main" val="1527520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A7EA1B-F5F3-233B-042D-311CD4796E6A}"/>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DE848875-98A9-9650-3199-F55B1CD7AE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490C11E-BFE8-9A5B-F0D7-AD5AB2455CB1}"/>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1D3FEE5-3397-ACB1-916A-9B234E879B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53B3EA9-F134-AFFE-4D14-972D2352FD05}"/>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59E561A5-4995-9425-E60B-2C6F13624228}"/>
              </a:ext>
            </a:extLst>
          </p:cNvPr>
          <p:cNvSpPr>
            <a:spLocks noGrp="1"/>
          </p:cNvSpPr>
          <p:nvPr>
            <p:ph type="dt" sz="half" idx="10"/>
          </p:nvPr>
        </p:nvSpPr>
        <p:spPr/>
        <p:txBody>
          <a:bodyPr/>
          <a:lstStyle/>
          <a:p>
            <a:fld id="{428B055F-2F36-4F5B-B033-6FCEE3FFDA3E}" type="datetimeFigureOut">
              <a:rPr lang="fr-FR" smtClean="0"/>
              <a:t>10/04/2026</a:t>
            </a:fld>
            <a:endParaRPr lang="fr-FR"/>
          </a:p>
        </p:txBody>
      </p:sp>
      <p:sp>
        <p:nvSpPr>
          <p:cNvPr id="8" name="Espace réservé du pied de page 7">
            <a:extLst>
              <a:ext uri="{FF2B5EF4-FFF2-40B4-BE49-F238E27FC236}">
                <a16:creationId xmlns:a16="http://schemas.microsoft.com/office/drawing/2014/main" id="{0247C40A-4155-BFC3-993B-EA4EECB9308E}"/>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00F702FF-17FE-AF25-2DB9-69207D433790}"/>
              </a:ext>
            </a:extLst>
          </p:cNvPr>
          <p:cNvSpPr>
            <a:spLocks noGrp="1"/>
          </p:cNvSpPr>
          <p:nvPr>
            <p:ph type="sldNum" sz="quarter" idx="12"/>
          </p:nvPr>
        </p:nvSpPr>
        <p:spPr/>
        <p:txBody>
          <a:bodyPr/>
          <a:lstStyle/>
          <a:p>
            <a:fld id="{3EF6980C-7080-4C43-85C1-10049CBB58A5}" type="slidenum">
              <a:rPr lang="fr-FR" smtClean="0"/>
              <a:t>‹N°›</a:t>
            </a:fld>
            <a:endParaRPr lang="fr-FR"/>
          </a:p>
        </p:txBody>
      </p:sp>
    </p:spTree>
    <p:extLst>
      <p:ext uri="{BB962C8B-B14F-4D97-AF65-F5344CB8AC3E}">
        <p14:creationId xmlns:p14="http://schemas.microsoft.com/office/powerpoint/2010/main" val="4002610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7D82F6-64D5-A15C-561F-DB3CA3F094BB}"/>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80C4A57B-932B-43B1-3C8B-B6478AF4A900}"/>
              </a:ext>
            </a:extLst>
          </p:cNvPr>
          <p:cNvSpPr>
            <a:spLocks noGrp="1"/>
          </p:cNvSpPr>
          <p:nvPr>
            <p:ph type="dt" sz="half" idx="10"/>
          </p:nvPr>
        </p:nvSpPr>
        <p:spPr/>
        <p:txBody>
          <a:bodyPr/>
          <a:lstStyle/>
          <a:p>
            <a:fld id="{428B055F-2F36-4F5B-B033-6FCEE3FFDA3E}" type="datetimeFigureOut">
              <a:rPr lang="fr-FR" smtClean="0"/>
              <a:t>10/04/2026</a:t>
            </a:fld>
            <a:endParaRPr lang="fr-FR"/>
          </a:p>
        </p:txBody>
      </p:sp>
      <p:sp>
        <p:nvSpPr>
          <p:cNvPr id="4" name="Espace réservé du pied de page 3">
            <a:extLst>
              <a:ext uri="{FF2B5EF4-FFF2-40B4-BE49-F238E27FC236}">
                <a16:creationId xmlns:a16="http://schemas.microsoft.com/office/drawing/2014/main" id="{0A0F431B-E9AF-7025-6C82-D5BA43759736}"/>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595231EA-B8D1-E70A-7D7E-46EDB351C25D}"/>
              </a:ext>
            </a:extLst>
          </p:cNvPr>
          <p:cNvSpPr>
            <a:spLocks noGrp="1"/>
          </p:cNvSpPr>
          <p:nvPr>
            <p:ph type="sldNum" sz="quarter" idx="12"/>
          </p:nvPr>
        </p:nvSpPr>
        <p:spPr/>
        <p:txBody>
          <a:bodyPr/>
          <a:lstStyle/>
          <a:p>
            <a:fld id="{3EF6980C-7080-4C43-85C1-10049CBB58A5}" type="slidenum">
              <a:rPr lang="fr-FR" smtClean="0"/>
              <a:t>‹N°›</a:t>
            </a:fld>
            <a:endParaRPr lang="fr-FR"/>
          </a:p>
        </p:txBody>
      </p:sp>
    </p:spTree>
    <p:extLst>
      <p:ext uri="{BB962C8B-B14F-4D97-AF65-F5344CB8AC3E}">
        <p14:creationId xmlns:p14="http://schemas.microsoft.com/office/powerpoint/2010/main" val="2128612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49D83AD-9442-975C-5221-9C2CE1953F61}"/>
              </a:ext>
            </a:extLst>
          </p:cNvPr>
          <p:cNvSpPr>
            <a:spLocks noGrp="1"/>
          </p:cNvSpPr>
          <p:nvPr>
            <p:ph type="dt" sz="half" idx="10"/>
          </p:nvPr>
        </p:nvSpPr>
        <p:spPr/>
        <p:txBody>
          <a:bodyPr/>
          <a:lstStyle/>
          <a:p>
            <a:fld id="{428B055F-2F36-4F5B-B033-6FCEE3FFDA3E}" type="datetimeFigureOut">
              <a:rPr lang="fr-FR" smtClean="0"/>
              <a:t>10/04/2026</a:t>
            </a:fld>
            <a:endParaRPr lang="fr-FR"/>
          </a:p>
        </p:txBody>
      </p:sp>
      <p:sp>
        <p:nvSpPr>
          <p:cNvPr id="3" name="Espace réservé du pied de page 2">
            <a:extLst>
              <a:ext uri="{FF2B5EF4-FFF2-40B4-BE49-F238E27FC236}">
                <a16:creationId xmlns:a16="http://schemas.microsoft.com/office/drawing/2014/main" id="{3B9C5155-56A4-84CD-83DC-3F74CAA2942D}"/>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2521CEA6-0AFF-4CB7-C2F4-3A2FA7E768AB}"/>
              </a:ext>
            </a:extLst>
          </p:cNvPr>
          <p:cNvSpPr>
            <a:spLocks noGrp="1"/>
          </p:cNvSpPr>
          <p:nvPr>
            <p:ph type="sldNum" sz="quarter" idx="12"/>
          </p:nvPr>
        </p:nvSpPr>
        <p:spPr/>
        <p:txBody>
          <a:bodyPr/>
          <a:lstStyle/>
          <a:p>
            <a:fld id="{3EF6980C-7080-4C43-85C1-10049CBB58A5}" type="slidenum">
              <a:rPr lang="fr-FR" smtClean="0"/>
              <a:t>‹N°›</a:t>
            </a:fld>
            <a:endParaRPr lang="fr-FR"/>
          </a:p>
        </p:txBody>
      </p:sp>
    </p:spTree>
    <p:extLst>
      <p:ext uri="{BB962C8B-B14F-4D97-AF65-F5344CB8AC3E}">
        <p14:creationId xmlns:p14="http://schemas.microsoft.com/office/powerpoint/2010/main" val="637151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AE739A-FEDF-599C-49AF-0C33299B120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52E7DE29-AC68-89E1-210B-6CE4213F85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1A4B45B-E701-B816-CDF3-8C63EEC085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4B93719-DAE0-7DAC-665C-4A990835E32D}"/>
              </a:ext>
            </a:extLst>
          </p:cNvPr>
          <p:cNvSpPr>
            <a:spLocks noGrp="1"/>
          </p:cNvSpPr>
          <p:nvPr>
            <p:ph type="dt" sz="half" idx="10"/>
          </p:nvPr>
        </p:nvSpPr>
        <p:spPr/>
        <p:txBody>
          <a:bodyPr/>
          <a:lstStyle/>
          <a:p>
            <a:fld id="{428B055F-2F36-4F5B-B033-6FCEE3FFDA3E}" type="datetimeFigureOut">
              <a:rPr lang="fr-FR" smtClean="0"/>
              <a:t>10/04/2026</a:t>
            </a:fld>
            <a:endParaRPr lang="fr-FR"/>
          </a:p>
        </p:txBody>
      </p:sp>
      <p:sp>
        <p:nvSpPr>
          <p:cNvPr id="6" name="Espace réservé du pied de page 5">
            <a:extLst>
              <a:ext uri="{FF2B5EF4-FFF2-40B4-BE49-F238E27FC236}">
                <a16:creationId xmlns:a16="http://schemas.microsoft.com/office/drawing/2014/main" id="{9DFEC2DA-1E73-B5FC-CE69-44988DA5008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0D640DE-B1C2-6794-CB80-97D3B18CE785}"/>
              </a:ext>
            </a:extLst>
          </p:cNvPr>
          <p:cNvSpPr>
            <a:spLocks noGrp="1"/>
          </p:cNvSpPr>
          <p:nvPr>
            <p:ph type="sldNum" sz="quarter" idx="12"/>
          </p:nvPr>
        </p:nvSpPr>
        <p:spPr/>
        <p:txBody>
          <a:bodyPr/>
          <a:lstStyle/>
          <a:p>
            <a:fld id="{3EF6980C-7080-4C43-85C1-10049CBB58A5}" type="slidenum">
              <a:rPr lang="fr-FR" smtClean="0"/>
              <a:t>‹N°›</a:t>
            </a:fld>
            <a:endParaRPr lang="fr-FR"/>
          </a:p>
        </p:txBody>
      </p:sp>
    </p:spTree>
    <p:extLst>
      <p:ext uri="{BB962C8B-B14F-4D97-AF65-F5344CB8AC3E}">
        <p14:creationId xmlns:p14="http://schemas.microsoft.com/office/powerpoint/2010/main" val="2243955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537FF0-5B99-8EE4-BECC-37B4874CF5F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CF67F73B-AFF7-69E7-70BB-80B7E644C2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84AA52E2-E417-20C5-D2F2-4C4677671D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2A19845-2207-C766-96BC-AAE2218C3DA0}"/>
              </a:ext>
            </a:extLst>
          </p:cNvPr>
          <p:cNvSpPr>
            <a:spLocks noGrp="1"/>
          </p:cNvSpPr>
          <p:nvPr>
            <p:ph type="dt" sz="half" idx="10"/>
          </p:nvPr>
        </p:nvSpPr>
        <p:spPr/>
        <p:txBody>
          <a:bodyPr/>
          <a:lstStyle/>
          <a:p>
            <a:fld id="{428B055F-2F36-4F5B-B033-6FCEE3FFDA3E}" type="datetimeFigureOut">
              <a:rPr lang="fr-FR" smtClean="0"/>
              <a:t>10/04/2026</a:t>
            </a:fld>
            <a:endParaRPr lang="fr-FR"/>
          </a:p>
        </p:txBody>
      </p:sp>
      <p:sp>
        <p:nvSpPr>
          <p:cNvPr id="6" name="Espace réservé du pied de page 5">
            <a:extLst>
              <a:ext uri="{FF2B5EF4-FFF2-40B4-BE49-F238E27FC236}">
                <a16:creationId xmlns:a16="http://schemas.microsoft.com/office/drawing/2014/main" id="{E1CB9E7D-3F88-7FFA-B748-700491E35D2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53113A4-F2BC-39E1-E6A4-399D74C56F7C}"/>
              </a:ext>
            </a:extLst>
          </p:cNvPr>
          <p:cNvSpPr>
            <a:spLocks noGrp="1"/>
          </p:cNvSpPr>
          <p:nvPr>
            <p:ph type="sldNum" sz="quarter" idx="12"/>
          </p:nvPr>
        </p:nvSpPr>
        <p:spPr/>
        <p:txBody>
          <a:bodyPr/>
          <a:lstStyle/>
          <a:p>
            <a:fld id="{3EF6980C-7080-4C43-85C1-10049CBB58A5}" type="slidenum">
              <a:rPr lang="fr-FR" smtClean="0"/>
              <a:t>‹N°›</a:t>
            </a:fld>
            <a:endParaRPr lang="fr-FR"/>
          </a:p>
        </p:txBody>
      </p:sp>
    </p:spTree>
    <p:extLst>
      <p:ext uri="{BB962C8B-B14F-4D97-AF65-F5344CB8AC3E}">
        <p14:creationId xmlns:p14="http://schemas.microsoft.com/office/powerpoint/2010/main" val="3498114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E1B03DD-8DDC-9FF7-52B7-190384BF11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0C98489-D6F1-50C4-D940-ED2A30B554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4079F91-631F-D206-B968-3D4FCC072A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8B055F-2F36-4F5B-B033-6FCEE3FFDA3E}" type="datetimeFigureOut">
              <a:rPr lang="fr-FR" smtClean="0"/>
              <a:t>10/04/2026</a:t>
            </a:fld>
            <a:endParaRPr lang="fr-FR"/>
          </a:p>
        </p:txBody>
      </p:sp>
      <p:sp>
        <p:nvSpPr>
          <p:cNvPr id="5" name="Espace réservé du pied de page 4">
            <a:extLst>
              <a:ext uri="{FF2B5EF4-FFF2-40B4-BE49-F238E27FC236}">
                <a16:creationId xmlns:a16="http://schemas.microsoft.com/office/drawing/2014/main" id="{E9C5D551-CBBE-5E57-BE8C-96C76D9D3C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00CA7860-8088-3E23-BC4B-089D435136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F6980C-7080-4C43-85C1-10049CBB58A5}" type="slidenum">
              <a:rPr lang="fr-FR" smtClean="0"/>
              <a:t>‹N°›</a:t>
            </a:fld>
            <a:endParaRPr lang="fr-FR"/>
          </a:p>
        </p:txBody>
      </p:sp>
    </p:spTree>
    <p:extLst>
      <p:ext uri="{BB962C8B-B14F-4D97-AF65-F5344CB8AC3E}">
        <p14:creationId xmlns:p14="http://schemas.microsoft.com/office/powerpoint/2010/main" val="25227414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6.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D0922DF-FED7-F75B-8F29-4A9E6CB70FD7}"/>
              </a:ext>
            </a:extLst>
          </p:cNvPr>
          <p:cNvPicPr>
            <a:picLocks noChangeAspect="1"/>
          </p:cNvPicPr>
          <p:nvPr/>
        </p:nvPicPr>
        <p:blipFill>
          <a:blip r:embed="rId2">
            <a:alphaModFix amt="35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1921" y="0"/>
            <a:ext cx="10728158" cy="6858000"/>
          </a:xfrm>
          <a:prstGeom prst="rect">
            <a:avLst/>
          </a:prstGeom>
        </p:spPr>
      </p:pic>
      <p:sp>
        <p:nvSpPr>
          <p:cNvPr id="2" name="Titre 1">
            <a:extLst>
              <a:ext uri="{FF2B5EF4-FFF2-40B4-BE49-F238E27FC236}">
                <a16:creationId xmlns:a16="http://schemas.microsoft.com/office/drawing/2014/main" id="{818CA66E-7756-350A-064B-A7F6B05858BE}"/>
              </a:ext>
            </a:extLst>
          </p:cNvPr>
          <p:cNvSpPr>
            <a:spLocks noGrp="1"/>
          </p:cNvSpPr>
          <p:nvPr>
            <p:ph type="ctrTitle"/>
          </p:nvPr>
        </p:nvSpPr>
        <p:spPr>
          <a:xfrm>
            <a:off x="1391797" y="2642691"/>
            <a:ext cx="9144000" cy="2387600"/>
          </a:xfrm>
        </p:spPr>
        <p:txBody>
          <a:bodyPr>
            <a:normAutofit fontScale="90000"/>
          </a:bodyPr>
          <a:lstStyle/>
          <a:p>
            <a:br>
              <a:rPr lang="fr-FR" dirty="0"/>
            </a:br>
            <a:r>
              <a:rPr lang="fr-FR" b="1" dirty="0">
                <a:highlight>
                  <a:srgbClr val="C0C0C0"/>
                </a:highlight>
              </a:rPr>
              <a:t>La passerelle de Constantine </a:t>
            </a:r>
            <a:br>
              <a:rPr lang="fr-FR" b="1" dirty="0">
                <a:highlight>
                  <a:srgbClr val="C0C0C0"/>
                </a:highlight>
              </a:rPr>
            </a:br>
            <a:r>
              <a:rPr lang="fr-FR" b="1" dirty="0">
                <a:highlight>
                  <a:srgbClr val="C0C0C0"/>
                </a:highlight>
              </a:rPr>
              <a:t>ou</a:t>
            </a:r>
            <a:br>
              <a:rPr lang="fr-FR" b="1" dirty="0">
                <a:highlight>
                  <a:srgbClr val="C0C0C0"/>
                </a:highlight>
              </a:rPr>
            </a:br>
            <a:r>
              <a:rPr lang="fr-FR" b="1" dirty="0">
                <a:highlight>
                  <a:srgbClr val="C0C0C0"/>
                </a:highlight>
              </a:rPr>
              <a:t>passerelle Perrégaux</a:t>
            </a:r>
            <a:br>
              <a:rPr lang="fr-FR" dirty="0">
                <a:highlight>
                  <a:srgbClr val="FFFF00"/>
                </a:highlight>
              </a:rPr>
            </a:br>
            <a:endParaRPr lang="fr-FR" dirty="0">
              <a:highlight>
                <a:srgbClr val="FFFF00"/>
              </a:highlight>
            </a:endParaRPr>
          </a:p>
        </p:txBody>
      </p:sp>
    </p:spTree>
    <p:extLst>
      <p:ext uri="{BB962C8B-B14F-4D97-AF65-F5344CB8AC3E}">
        <p14:creationId xmlns:p14="http://schemas.microsoft.com/office/powerpoint/2010/main" val="15927218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C29D1-BF5E-1453-A9EF-A82895EDFAA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0F6F793-4D74-480A-D91F-C1582534ED89}"/>
              </a:ext>
            </a:extLst>
          </p:cNvPr>
          <p:cNvSpPr>
            <a:spLocks noGrp="1"/>
          </p:cNvSpPr>
          <p:nvPr>
            <p:ph type="title"/>
          </p:nvPr>
        </p:nvSpPr>
        <p:spPr>
          <a:xfrm>
            <a:off x="838200" y="365125"/>
            <a:ext cx="10515600" cy="6222962"/>
          </a:xfrm>
        </p:spPr>
        <p:txBody>
          <a:bodyPr/>
          <a:lstStyle/>
          <a:p>
            <a:br>
              <a:rPr lang="fr-FR" dirty="0"/>
            </a:br>
            <a:br>
              <a:rPr lang="fr-FR" dirty="0"/>
            </a:br>
            <a:br>
              <a:rPr lang="fr-FR" dirty="0"/>
            </a:br>
            <a:br>
              <a:rPr lang="fr-FR" dirty="0"/>
            </a:br>
            <a:br>
              <a:rPr lang="fr-FR" dirty="0"/>
            </a:br>
            <a:endParaRPr lang="fr-FR" sz="2000" dirty="0"/>
          </a:p>
        </p:txBody>
      </p:sp>
      <p:pic>
        <p:nvPicPr>
          <p:cNvPr id="4" name="Image 3">
            <a:extLst>
              <a:ext uri="{FF2B5EF4-FFF2-40B4-BE49-F238E27FC236}">
                <a16:creationId xmlns:a16="http://schemas.microsoft.com/office/drawing/2014/main" id="{F9E5029C-DF1F-D4D5-260F-6298D5609C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0770" y="365125"/>
            <a:ext cx="1053029" cy="1331187"/>
          </a:xfrm>
          <a:prstGeom prst="rect">
            <a:avLst/>
          </a:prstGeom>
        </p:spPr>
      </p:pic>
      <p:pic>
        <p:nvPicPr>
          <p:cNvPr id="5" name="Image 4">
            <a:extLst>
              <a:ext uri="{FF2B5EF4-FFF2-40B4-BE49-F238E27FC236}">
                <a16:creationId xmlns:a16="http://schemas.microsoft.com/office/drawing/2014/main" id="{50135973-EB54-8C60-0BEB-633BA47B87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0909" y="365125"/>
            <a:ext cx="4708838" cy="6222963"/>
          </a:xfrm>
          <a:prstGeom prst="rect">
            <a:avLst/>
          </a:prstGeom>
        </p:spPr>
      </p:pic>
      <p:sp>
        <p:nvSpPr>
          <p:cNvPr id="7" name="ZoneTexte 6">
            <a:extLst>
              <a:ext uri="{FF2B5EF4-FFF2-40B4-BE49-F238E27FC236}">
                <a16:creationId xmlns:a16="http://schemas.microsoft.com/office/drawing/2014/main" id="{8E572103-15AE-3758-3EDB-71DEFFEBD802}"/>
              </a:ext>
            </a:extLst>
          </p:cNvPr>
          <p:cNvSpPr txBox="1"/>
          <p:nvPr/>
        </p:nvSpPr>
        <p:spPr>
          <a:xfrm>
            <a:off x="6182255" y="1030718"/>
            <a:ext cx="3404212" cy="523220"/>
          </a:xfrm>
          <a:prstGeom prst="rect">
            <a:avLst/>
          </a:prstGeom>
          <a:noFill/>
        </p:spPr>
        <p:txBody>
          <a:bodyPr wrap="square" rtlCol="0">
            <a:spAutoFit/>
          </a:bodyPr>
          <a:lstStyle/>
          <a:p>
            <a:r>
              <a:rPr lang="fr-FR" sz="2800" b="1" dirty="0"/>
              <a:t>Pont de Sidi M’Cid</a:t>
            </a:r>
          </a:p>
        </p:txBody>
      </p:sp>
    </p:spTree>
    <p:extLst>
      <p:ext uri="{BB962C8B-B14F-4D97-AF65-F5344CB8AC3E}">
        <p14:creationId xmlns:p14="http://schemas.microsoft.com/office/powerpoint/2010/main" val="27793401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CEDE8-E437-6832-3DB8-86B5514F20B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55E9125-8083-73DD-7B4C-312D18D68BDB}"/>
              </a:ext>
            </a:extLst>
          </p:cNvPr>
          <p:cNvSpPr>
            <a:spLocks noGrp="1"/>
          </p:cNvSpPr>
          <p:nvPr>
            <p:ph type="title"/>
          </p:nvPr>
        </p:nvSpPr>
        <p:spPr>
          <a:xfrm>
            <a:off x="838200" y="365125"/>
            <a:ext cx="10515600" cy="6222962"/>
          </a:xfrm>
        </p:spPr>
        <p:txBody>
          <a:bodyPr/>
          <a:lstStyle/>
          <a:p>
            <a:pPr algn="ctr"/>
            <a:br>
              <a:rPr lang="fr-FR" dirty="0"/>
            </a:br>
            <a:br>
              <a:rPr lang="fr-FR" dirty="0"/>
            </a:br>
            <a:br>
              <a:rPr lang="fr-FR" dirty="0"/>
            </a:br>
            <a:br>
              <a:rPr lang="fr-FR" dirty="0"/>
            </a:br>
            <a:br>
              <a:rPr lang="fr-FR" dirty="0"/>
            </a:br>
            <a:br>
              <a:rPr lang="fr-FR" dirty="0"/>
            </a:br>
            <a:br>
              <a:rPr lang="fr-FR" dirty="0"/>
            </a:br>
            <a:br>
              <a:rPr lang="fr-FR" dirty="0"/>
            </a:br>
            <a:endParaRPr lang="fr-FR" sz="2000" dirty="0"/>
          </a:p>
        </p:txBody>
      </p:sp>
      <p:pic>
        <p:nvPicPr>
          <p:cNvPr id="4" name="Image 3">
            <a:extLst>
              <a:ext uri="{FF2B5EF4-FFF2-40B4-BE49-F238E27FC236}">
                <a16:creationId xmlns:a16="http://schemas.microsoft.com/office/drawing/2014/main" id="{56EA5035-105E-3D44-F457-9FB4938795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0770" y="365125"/>
            <a:ext cx="1053029" cy="1331187"/>
          </a:xfrm>
          <a:prstGeom prst="rect">
            <a:avLst/>
          </a:prstGeom>
        </p:spPr>
      </p:pic>
      <p:pic>
        <p:nvPicPr>
          <p:cNvPr id="7" name="Image 6">
            <a:extLst>
              <a:ext uri="{FF2B5EF4-FFF2-40B4-BE49-F238E27FC236}">
                <a16:creationId xmlns:a16="http://schemas.microsoft.com/office/drawing/2014/main" id="{641D41BC-572A-AABE-1F62-31F1845456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38" y="661601"/>
            <a:ext cx="8583223" cy="5534797"/>
          </a:xfrm>
          <a:prstGeom prst="rect">
            <a:avLst/>
          </a:prstGeom>
        </p:spPr>
      </p:pic>
      <p:sp>
        <p:nvSpPr>
          <p:cNvPr id="8" name="ZoneTexte 7">
            <a:extLst>
              <a:ext uri="{FF2B5EF4-FFF2-40B4-BE49-F238E27FC236}">
                <a16:creationId xmlns:a16="http://schemas.microsoft.com/office/drawing/2014/main" id="{7F4E8CF0-50AF-B9BA-EF03-70FFF2B393ED}"/>
              </a:ext>
            </a:extLst>
          </p:cNvPr>
          <p:cNvSpPr txBox="1"/>
          <p:nvPr/>
        </p:nvSpPr>
        <p:spPr>
          <a:xfrm>
            <a:off x="8978747" y="1972019"/>
            <a:ext cx="3018622" cy="3139321"/>
          </a:xfrm>
          <a:prstGeom prst="rect">
            <a:avLst/>
          </a:prstGeom>
          <a:noFill/>
        </p:spPr>
        <p:txBody>
          <a:bodyPr wrap="square" rtlCol="0">
            <a:spAutoFit/>
          </a:bodyPr>
          <a:lstStyle/>
          <a:p>
            <a:r>
              <a:rPr lang="fr-FR" dirty="0"/>
              <a:t>Ferdinand </a:t>
            </a:r>
            <a:r>
              <a:rPr lang="fr-FR" dirty="0" err="1"/>
              <a:t>Arnodin</a:t>
            </a:r>
            <a:endParaRPr lang="fr-FR" dirty="0"/>
          </a:p>
          <a:p>
            <a:endParaRPr lang="fr-FR" dirty="0"/>
          </a:p>
          <a:p>
            <a:r>
              <a:rPr lang="fr-FR" dirty="0"/>
              <a:t>1908-19 avril  1912</a:t>
            </a:r>
          </a:p>
          <a:p>
            <a:endParaRPr lang="fr-FR" dirty="0"/>
          </a:p>
          <a:p>
            <a:r>
              <a:rPr lang="fr-FR" dirty="0"/>
              <a:t>164x5,7 m</a:t>
            </a:r>
          </a:p>
          <a:p>
            <a:endParaRPr lang="fr-FR" dirty="0"/>
          </a:p>
          <a:p>
            <a:r>
              <a:rPr lang="fr-FR" dirty="0"/>
              <a:t>180 m au dessus du </a:t>
            </a:r>
            <a:r>
              <a:rPr lang="fr-FR" dirty="0" err="1"/>
              <a:t>Rhumel</a:t>
            </a:r>
            <a:endParaRPr lang="fr-FR" dirty="0"/>
          </a:p>
          <a:p>
            <a:endParaRPr lang="fr-FR" dirty="0"/>
          </a:p>
          <a:p>
            <a:r>
              <a:rPr lang="fr-FR" dirty="0"/>
              <a:t>Pt suspendu 12 </a:t>
            </a:r>
            <a:r>
              <a:rPr lang="fr-FR" dirty="0" err="1"/>
              <a:t>cables</a:t>
            </a:r>
            <a:endParaRPr lang="fr-FR" dirty="0"/>
          </a:p>
          <a:p>
            <a:endParaRPr lang="fr-FR" dirty="0"/>
          </a:p>
          <a:p>
            <a:r>
              <a:rPr lang="fr-FR" dirty="0"/>
              <a:t>4 principaux en acier </a:t>
            </a:r>
          </a:p>
        </p:txBody>
      </p:sp>
    </p:spTree>
    <p:extLst>
      <p:ext uri="{BB962C8B-B14F-4D97-AF65-F5344CB8AC3E}">
        <p14:creationId xmlns:p14="http://schemas.microsoft.com/office/powerpoint/2010/main" val="4001253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AC73C-75D4-D106-630F-94EAC04C237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10231F8-BBBE-782D-288C-0F2FC169B09E}"/>
              </a:ext>
            </a:extLst>
          </p:cNvPr>
          <p:cNvSpPr>
            <a:spLocks noGrp="1"/>
          </p:cNvSpPr>
          <p:nvPr>
            <p:ph type="title"/>
          </p:nvPr>
        </p:nvSpPr>
        <p:spPr>
          <a:xfrm>
            <a:off x="838200" y="365125"/>
            <a:ext cx="10515600" cy="6222962"/>
          </a:xfrm>
        </p:spPr>
        <p:txBody>
          <a:bodyPr/>
          <a:lstStyle/>
          <a:p>
            <a:pPr algn="ctr"/>
            <a:r>
              <a:rPr lang="fr-FR" b="1" dirty="0">
                <a:latin typeface="Arial" panose="020B0604020202020204" pitchFamily="34" charset="0"/>
                <a:cs typeface="Arial" panose="020B0604020202020204" pitchFamily="34" charset="0"/>
              </a:rPr>
              <a:t>Pont de Sidi M’Cid</a:t>
            </a:r>
            <a:br>
              <a:rPr lang="fr-FR" dirty="0"/>
            </a:br>
            <a:br>
              <a:rPr lang="fr-FR" dirty="0"/>
            </a:br>
            <a:br>
              <a:rPr lang="fr-FR" dirty="0"/>
            </a:br>
            <a:br>
              <a:rPr lang="fr-FR" dirty="0"/>
            </a:br>
            <a:br>
              <a:rPr lang="fr-FR" dirty="0"/>
            </a:br>
            <a:br>
              <a:rPr lang="fr-FR" dirty="0"/>
            </a:br>
            <a:br>
              <a:rPr lang="fr-FR" dirty="0"/>
            </a:br>
            <a:br>
              <a:rPr lang="fr-FR" dirty="0"/>
            </a:br>
            <a:br>
              <a:rPr lang="fr-FR" dirty="0"/>
            </a:br>
            <a:r>
              <a:rPr lang="fr-FR" sz="2000" dirty="0"/>
              <a:t>Cercle algérianiste de Toulouse</a:t>
            </a:r>
            <a:br>
              <a:rPr lang="fr-FR" sz="2000" dirty="0"/>
            </a:br>
            <a:r>
              <a:rPr lang="fr-FR" sz="2000" dirty="0"/>
              <a:t>Avril 2026</a:t>
            </a:r>
          </a:p>
        </p:txBody>
      </p:sp>
      <p:pic>
        <p:nvPicPr>
          <p:cNvPr id="4" name="Image 3">
            <a:extLst>
              <a:ext uri="{FF2B5EF4-FFF2-40B4-BE49-F238E27FC236}">
                <a16:creationId xmlns:a16="http://schemas.microsoft.com/office/drawing/2014/main" id="{4B67BE02-47DE-EBAE-F303-19D1725943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0770" y="365125"/>
            <a:ext cx="1053029" cy="1331187"/>
          </a:xfrm>
          <a:prstGeom prst="rect">
            <a:avLst/>
          </a:prstGeom>
        </p:spPr>
      </p:pic>
      <p:pic>
        <p:nvPicPr>
          <p:cNvPr id="5" name="Mcid">
            <a:hlinkClick r:id="" action="ppaction://media"/>
            <a:extLst>
              <a:ext uri="{FF2B5EF4-FFF2-40B4-BE49-F238E27FC236}">
                <a16:creationId xmlns:a16="http://schemas.microsoft.com/office/drawing/2014/main" id="{14A3E0D6-A2BC-6B69-9C4B-60FB8317B2A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8000" y="1143000"/>
            <a:ext cx="6096000" cy="4572000"/>
          </a:xfrm>
          <a:prstGeom prst="rect">
            <a:avLst/>
          </a:prstGeom>
        </p:spPr>
      </p:pic>
    </p:spTree>
    <p:extLst>
      <p:ext uri="{BB962C8B-B14F-4D97-AF65-F5344CB8AC3E}">
        <p14:creationId xmlns:p14="http://schemas.microsoft.com/office/powerpoint/2010/main" val="413183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82396-7E3D-E9EE-CE32-5B0940541FB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9447117-74CF-437C-8763-7A5ECFA1FDF0}"/>
              </a:ext>
            </a:extLst>
          </p:cNvPr>
          <p:cNvSpPr>
            <a:spLocks noGrp="1"/>
          </p:cNvSpPr>
          <p:nvPr>
            <p:ph type="title"/>
          </p:nvPr>
        </p:nvSpPr>
        <p:spPr>
          <a:xfrm>
            <a:off x="838200" y="365125"/>
            <a:ext cx="10515600" cy="6222962"/>
          </a:xfrm>
        </p:spPr>
        <p:txBody>
          <a:bodyPr/>
          <a:lstStyle/>
          <a:p>
            <a:pPr algn="ctr"/>
            <a:br>
              <a:rPr lang="fr-FR" dirty="0"/>
            </a:br>
            <a:br>
              <a:rPr lang="fr-FR" dirty="0"/>
            </a:br>
            <a:br>
              <a:rPr lang="fr-FR" dirty="0"/>
            </a:br>
            <a:br>
              <a:rPr lang="fr-FR" b="1" dirty="0"/>
            </a:br>
            <a:br>
              <a:rPr lang="fr-FR" b="1" dirty="0"/>
            </a:br>
            <a:br>
              <a:rPr lang="fr-FR" dirty="0"/>
            </a:br>
            <a:br>
              <a:rPr lang="fr-FR" dirty="0"/>
            </a:br>
            <a:br>
              <a:rPr lang="fr-FR" dirty="0"/>
            </a:br>
            <a:br>
              <a:rPr lang="fr-FR" sz="2000" dirty="0"/>
            </a:br>
            <a:r>
              <a:rPr lang="fr-FR" sz="2000" dirty="0"/>
              <a:t>Avril 2026</a:t>
            </a:r>
          </a:p>
        </p:txBody>
      </p:sp>
      <p:pic>
        <p:nvPicPr>
          <p:cNvPr id="4" name="Image 3">
            <a:extLst>
              <a:ext uri="{FF2B5EF4-FFF2-40B4-BE49-F238E27FC236}">
                <a16:creationId xmlns:a16="http://schemas.microsoft.com/office/drawing/2014/main" id="{35905201-1EE9-50A4-147C-41F7EC4DE8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0770" y="365125"/>
            <a:ext cx="1053029" cy="1331187"/>
          </a:xfrm>
          <a:prstGeom prst="rect">
            <a:avLst/>
          </a:prstGeom>
        </p:spPr>
      </p:pic>
      <p:pic>
        <p:nvPicPr>
          <p:cNvPr id="5" name="Image 4">
            <a:extLst>
              <a:ext uri="{FF2B5EF4-FFF2-40B4-BE49-F238E27FC236}">
                <a16:creationId xmlns:a16="http://schemas.microsoft.com/office/drawing/2014/main" id="{BD11E81A-4FE8-5DFD-42EB-66BD7205FF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3455" y="365124"/>
            <a:ext cx="4708838" cy="6127751"/>
          </a:xfrm>
          <a:prstGeom prst="rect">
            <a:avLst/>
          </a:prstGeom>
        </p:spPr>
      </p:pic>
      <p:sp>
        <p:nvSpPr>
          <p:cNvPr id="9" name="ZoneTexte 8">
            <a:extLst>
              <a:ext uri="{FF2B5EF4-FFF2-40B4-BE49-F238E27FC236}">
                <a16:creationId xmlns:a16="http://schemas.microsoft.com/office/drawing/2014/main" id="{566299F3-139F-91A6-56E6-7F948F6398F5}"/>
              </a:ext>
            </a:extLst>
          </p:cNvPr>
          <p:cNvSpPr txBox="1"/>
          <p:nvPr/>
        </p:nvSpPr>
        <p:spPr>
          <a:xfrm>
            <a:off x="7475862" y="2376621"/>
            <a:ext cx="3073706" cy="523220"/>
          </a:xfrm>
          <a:prstGeom prst="rect">
            <a:avLst/>
          </a:prstGeom>
          <a:noFill/>
        </p:spPr>
        <p:txBody>
          <a:bodyPr wrap="square" rtlCol="0">
            <a:spAutoFit/>
          </a:bodyPr>
          <a:lstStyle/>
          <a:p>
            <a:r>
              <a:rPr lang="fr-FR" sz="2800" b="1" dirty="0"/>
              <a:t>Pont d’El </a:t>
            </a:r>
            <a:r>
              <a:rPr lang="fr-FR" sz="2800" b="1" dirty="0" err="1"/>
              <a:t>Kantara</a:t>
            </a:r>
            <a:endParaRPr lang="fr-FR" sz="2800" b="1" dirty="0"/>
          </a:p>
        </p:txBody>
      </p:sp>
    </p:spTree>
    <p:extLst>
      <p:ext uri="{BB962C8B-B14F-4D97-AF65-F5344CB8AC3E}">
        <p14:creationId xmlns:p14="http://schemas.microsoft.com/office/powerpoint/2010/main" val="35240859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BBCE9-0026-75CD-A8E3-FA1D4D5A78A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29216B8-8FF4-2B48-DEA7-8B7650C39FFD}"/>
              </a:ext>
            </a:extLst>
          </p:cNvPr>
          <p:cNvSpPr>
            <a:spLocks noGrp="1"/>
          </p:cNvSpPr>
          <p:nvPr>
            <p:ph type="title"/>
          </p:nvPr>
        </p:nvSpPr>
        <p:spPr>
          <a:xfrm>
            <a:off x="838200" y="365125"/>
            <a:ext cx="10515600" cy="6222962"/>
          </a:xfrm>
        </p:spPr>
        <p:txBody>
          <a:bodyPr/>
          <a:lstStyle/>
          <a:p>
            <a:pPr algn="ctr"/>
            <a:br>
              <a:rPr lang="fr-FR" dirty="0"/>
            </a:br>
            <a:br>
              <a:rPr lang="fr-FR" dirty="0"/>
            </a:br>
            <a:br>
              <a:rPr lang="fr-FR" dirty="0"/>
            </a:br>
            <a:br>
              <a:rPr lang="fr-FR" dirty="0"/>
            </a:br>
            <a:br>
              <a:rPr lang="fr-FR" dirty="0"/>
            </a:br>
            <a:br>
              <a:rPr lang="fr-FR" dirty="0"/>
            </a:br>
            <a:br>
              <a:rPr lang="fr-FR" dirty="0"/>
            </a:br>
            <a:br>
              <a:rPr lang="fr-FR" dirty="0"/>
            </a:br>
            <a:endParaRPr lang="fr-FR" sz="2000" dirty="0"/>
          </a:p>
        </p:txBody>
      </p:sp>
      <p:pic>
        <p:nvPicPr>
          <p:cNvPr id="4" name="Image 3">
            <a:extLst>
              <a:ext uri="{FF2B5EF4-FFF2-40B4-BE49-F238E27FC236}">
                <a16:creationId xmlns:a16="http://schemas.microsoft.com/office/drawing/2014/main" id="{2AE9F2CB-4A0D-70AB-BB15-ABF62D8E54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893" y="365125"/>
            <a:ext cx="1053029" cy="1331187"/>
          </a:xfrm>
          <a:prstGeom prst="rect">
            <a:avLst/>
          </a:prstGeom>
        </p:spPr>
      </p:pic>
      <p:pic>
        <p:nvPicPr>
          <p:cNvPr id="5" name="Image 4">
            <a:extLst>
              <a:ext uri="{FF2B5EF4-FFF2-40B4-BE49-F238E27FC236}">
                <a16:creationId xmlns:a16="http://schemas.microsoft.com/office/drawing/2014/main" id="{6BFBC5ED-CA29-312C-7F1D-4E0AF7C7F2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090" y="365125"/>
            <a:ext cx="6420746" cy="5753903"/>
          </a:xfrm>
          <a:prstGeom prst="rect">
            <a:avLst/>
          </a:prstGeom>
        </p:spPr>
      </p:pic>
      <p:sp>
        <p:nvSpPr>
          <p:cNvPr id="7" name="ZoneTexte 6">
            <a:extLst>
              <a:ext uri="{FF2B5EF4-FFF2-40B4-BE49-F238E27FC236}">
                <a16:creationId xmlns:a16="http://schemas.microsoft.com/office/drawing/2014/main" id="{663695C0-AC33-84A7-A3D7-04FB854D6D47}"/>
              </a:ext>
            </a:extLst>
          </p:cNvPr>
          <p:cNvSpPr txBox="1"/>
          <p:nvPr/>
        </p:nvSpPr>
        <p:spPr>
          <a:xfrm>
            <a:off x="473724" y="1830840"/>
            <a:ext cx="3471233" cy="4801314"/>
          </a:xfrm>
          <a:prstGeom prst="rect">
            <a:avLst/>
          </a:prstGeom>
          <a:noFill/>
        </p:spPr>
        <p:txBody>
          <a:bodyPr wrap="square" rtlCol="0">
            <a:spAutoFit/>
          </a:bodyPr>
          <a:lstStyle/>
          <a:p>
            <a:r>
              <a:rPr lang="fr-FR" dirty="0"/>
              <a:t>Pont le plus ancien</a:t>
            </a:r>
          </a:p>
          <a:p>
            <a:endParaRPr lang="fr-FR" dirty="0"/>
          </a:p>
          <a:p>
            <a:r>
              <a:rPr lang="fr-FR" dirty="0"/>
              <a:t>Un premier pont construit par les romains puis écroulé XIII siècle</a:t>
            </a:r>
          </a:p>
          <a:p>
            <a:endParaRPr lang="fr-FR" dirty="0"/>
          </a:p>
          <a:p>
            <a:r>
              <a:rPr lang="fr-FR" dirty="0"/>
              <a:t>Reconstruit en 1792 sous Salah Bey par un maltais </a:t>
            </a:r>
            <a:r>
              <a:rPr lang="fr-FR" dirty="0" err="1"/>
              <a:t>Bartoloméo</a:t>
            </a:r>
            <a:endParaRPr lang="fr-FR" dirty="0"/>
          </a:p>
          <a:p>
            <a:endParaRPr lang="fr-FR" dirty="0"/>
          </a:p>
          <a:p>
            <a:r>
              <a:rPr lang="fr-FR" dirty="0"/>
              <a:t>Théâtre de l’assaut infructueux de 1836</a:t>
            </a:r>
          </a:p>
          <a:p>
            <a:r>
              <a:rPr lang="fr-FR" dirty="0"/>
              <a:t>Ecroulé en 1857</a:t>
            </a:r>
          </a:p>
          <a:p>
            <a:endParaRPr lang="fr-FR" dirty="0"/>
          </a:p>
          <a:p>
            <a:r>
              <a:rPr lang="fr-FR" dirty="0"/>
              <a:t>Reconstruit en 1860-1863</a:t>
            </a:r>
          </a:p>
          <a:p>
            <a:endParaRPr lang="fr-FR" dirty="0"/>
          </a:p>
          <a:p>
            <a:r>
              <a:rPr lang="fr-FR" dirty="0"/>
              <a:t>128 m de long</a:t>
            </a:r>
          </a:p>
          <a:p>
            <a:r>
              <a:rPr lang="fr-FR" dirty="0"/>
              <a:t>125 m de haut</a:t>
            </a:r>
          </a:p>
          <a:p>
            <a:endParaRPr lang="fr-FR" dirty="0"/>
          </a:p>
        </p:txBody>
      </p:sp>
    </p:spTree>
    <p:extLst>
      <p:ext uri="{BB962C8B-B14F-4D97-AF65-F5344CB8AC3E}">
        <p14:creationId xmlns:p14="http://schemas.microsoft.com/office/powerpoint/2010/main" val="36397450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5DE4EA-76CA-D2E3-B10E-34F9AFD0415F}"/>
              </a:ext>
            </a:extLst>
          </p:cNvPr>
          <p:cNvSpPr>
            <a:spLocks noGrp="1"/>
          </p:cNvSpPr>
          <p:nvPr>
            <p:ph type="title"/>
          </p:nvPr>
        </p:nvSpPr>
        <p:spPr>
          <a:xfrm>
            <a:off x="838200" y="365126"/>
            <a:ext cx="10515600" cy="945882"/>
          </a:xfrm>
        </p:spPr>
        <p:txBody>
          <a:bodyPr/>
          <a:lstStyle/>
          <a:p>
            <a:pPr algn="ctr"/>
            <a:r>
              <a:rPr lang="fr-FR" b="1" dirty="0">
                <a:latin typeface="Arial" panose="020B0604020202020204" pitchFamily="34" charset="0"/>
                <a:cs typeface="Arial" panose="020B0604020202020204" pitchFamily="34" charset="0"/>
              </a:rPr>
              <a:t>Pont d’El </a:t>
            </a:r>
            <a:r>
              <a:rPr lang="fr-FR" b="1" dirty="0" err="1">
                <a:latin typeface="Arial" panose="020B0604020202020204" pitchFamily="34" charset="0"/>
                <a:cs typeface="Arial" panose="020B0604020202020204" pitchFamily="34" charset="0"/>
              </a:rPr>
              <a:t>Kantara</a:t>
            </a:r>
            <a:endParaRPr lang="fr-FR" b="1" dirty="0">
              <a:latin typeface="Arial" panose="020B0604020202020204" pitchFamily="34" charset="0"/>
              <a:cs typeface="Arial" panose="020B0604020202020204" pitchFamily="34" charset="0"/>
            </a:endParaRPr>
          </a:p>
        </p:txBody>
      </p:sp>
      <p:pic>
        <p:nvPicPr>
          <p:cNvPr id="3" name="el kantara">
            <a:hlinkClick r:id="" action="ppaction://media"/>
            <a:extLst>
              <a:ext uri="{FF2B5EF4-FFF2-40B4-BE49-F238E27FC236}">
                <a16:creationId xmlns:a16="http://schemas.microsoft.com/office/drawing/2014/main" id="{2A37EEFF-7703-38F5-93B3-47329F7BEDE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0" y="1682827"/>
            <a:ext cx="6096000" cy="4572000"/>
          </a:xfrm>
          <a:prstGeom prst="rect">
            <a:avLst/>
          </a:prstGeom>
        </p:spPr>
      </p:pic>
    </p:spTree>
    <p:extLst>
      <p:ext uri="{BB962C8B-B14F-4D97-AF65-F5344CB8AC3E}">
        <p14:creationId xmlns:p14="http://schemas.microsoft.com/office/powerpoint/2010/main" val="428762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A1762C-C57A-E84C-ED2D-C82B43041D2C}"/>
              </a:ext>
            </a:extLst>
          </p:cNvPr>
          <p:cNvSpPr>
            <a:spLocks noGrp="1"/>
          </p:cNvSpPr>
          <p:nvPr>
            <p:ph type="title"/>
          </p:nvPr>
        </p:nvSpPr>
        <p:spPr>
          <a:xfrm>
            <a:off x="6198344" y="4924541"/>
            <a:ext cx="5361542" cy="544932"/>
          </a:xfrm>
        </p:spPr>
        <p:txBody>
          <a:bodyPr>
            <a:normAutofit/>
          </a:bodyPr>
          <a:lstStyle/>
          <a:p>
            <a:r>
              <a:rPr lang="fr-FR" sz="2800" b="1" dirty="0"/>
              <a:t>Pont Sidi Rached</a:t>
            </a:r>
          </a:p>
        </p:txBody>
      </p:sp>
      <p:pic>
        <p:nvPicPr>
          <p:cNvPr id="4" name="Image 3">
            <a:extLst>
              <a:ext uri="{FF2B5EF4-FFF2-40B4-BE49-F238E27FC236}">
                <a16:creationId xmlns:a16="http://schemas.microsoft.com/office/drawing/2014/main" id="{9273228F-1AAB-4C62-E4E7-B69D99F0CD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8807" y="365124"/>
            <a:ext cx="1100769" cy="1391538"/>
          </a:xfrm>
          <a:prstGeom prst="rect">
            <a:avLst/>
          </a:prstGeom>
        </p:spPr>
      </p:pic>
      <p:pic>
        <p:nvPicPr>
          <p:cNvPr id="6" name="Image 5">
            <a:extLst>
              <a:ext uri="{FF2B5EF4-FFF2-40B4-BE49-F238E27FC236}">
                <a16:creationId xmlns:a16="http://schemas.microsoft.com/office/drawing/2014/main" id="{084BC32E-09F6-0806-DD37-7C4949D450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4820" y="365124"/>
            <a:ext cx="4708838" cy="6127751"/>
          </a:xfrm>
          <a:prstGeom prst="rect">
            <a:avLst/>
          </a:prstGeom>
        </p:spPr>
      </p:pic>
    </p:spTree>
    <p:extLst>
      <p:ext uri="{BB962C8B-B14F-4D97-AF65-F5344CB8AC3E}">
        <p14:creationId xmlns:p14="http://schemas.microsoft.com/office/powerpoint/2010/main" val="889221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483DDE-3E41-19E5-D937-E21080DDB968}"/>
              </a:ext>
            </a:extLst>
          </p:cNvPr>
          <p:cNvSpPr>
            <a:spLocks noGrp="1"/>
          </p:cNvSpPr>
          <p:nvPr>
            <p:ph type="title"/>
          </p:nvPr>
        </p:nvSpPr>
        <p:spPr>
          <a:xfrm>
            <a:off x="8251634" y="2302325"/>
            <a:ext cx="3443690" cy="3585789"/>
          </a:xfrm>
        </p:spPr>
        <p:txBody>
          <a:bodyPr>
            <a:normAutofit fontScale="90000"/>
          </a:bodyPr>
          <a:lstStyle/>
          <a:p>
            <a:r>
              <a:rPr lang="fr-FR" sz="3100" dirty="0"/>
              <a:t>Par Georges </a:t>
            </a:r>
            <a:r>
              <a:rPr lang="fr-FR" sz="3100" dirty="0" err="1"/>
              <a:t>Boisnier</a:t>
            </a:r>
            <a:br>
              <a:rPr lang="fr-FR" sz="3100" dirty="0"/>
            </a:br>
            <a:r>
              <a:rPr lang="fr-FR" sz="3100" dirty="0"/>
              <a:t>Viaduc auto routier</a:t>
            </a:r>
            <a:br>
              <a:rPr lang="fr-FR" sz="3100" dirty="0"/>
            </a:br>
            <a:r>
              <a:rPr lang="fr-FR" sz="3100" dirty="0"/>
              <a:t>447x12 m</a:t>
            </a:r>
            <a:br>
              <a:rPr lang="fr-FR" sz="3100" dirty="0"/>
            </a:br>
            <a:r>
              <a:rPr lang="fr-FR" sz="3100" dirty="0"/>
              <a:t>Portée de 70m</a:t>
            </a:r>
            <a:br>
              <a:rPr lang="fr-FR" sz="3100" dirty="0"/>
            </a:br>
            <a:r>
              <a:rPr lang="fr-FR" sz="3100" dirty="0"/>
              <a:t>Hauteur 107m</a:t>
            </a:r>
            <a:br>
              <a:rPr lang="fr-FR" sz="3100" dirty="0"/>
            </a:br>
            <a:r>
              <a:rPr lang="fr-FR" sz="3100" dirty="0"/>
              <a:t>inauguré le 19/4/1912</a:t>
            </a:r>
            <a:br>
              <a:rPr lang="fr-FR" sz="3100" dirty="0"/>
            </a:br>
            <a:r>
              <a:rPr lang="fr-FR" sz="3100" dirty="0"/>
              <a:t>Plus haut pont du monde en maçonnerie</a:t>
            </a:r>
            <a:br>
              <a:rPr lang="fr-FR" dirty="0"/>
            </a:br>
            <a:endParaRPr lang="fr-FR" dirty="0"/>
          </a:p>
        </p:txBody>
      </p:sp>
      <p:pic>
        <p:nvPicPr>
          <p:cNvPr id="4" name="Image 3">
            <a:extLst>
              <a:ext uri="{FF2B5EF4-FFF2-40B4-BE49-F238E27FC236}">
                <a16:creationId xmlns:a16="http://schemas.microsoft.com/office/drawing/2014/main" id="{7A50B34A-6A51-3F38-5E01-46C496BF94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3554" y="381851"/>
            <a:ext cx="1048580" cy="1325563"/>
          </a:xfrm>
          <a:prstGeom prst="rect">
            <a:avLst/>
          </a:prstGeom>
        </p:spPr>
      </p:pic>
      <p:pic>
        <p:nvPicPr>
          <p:cNvPr id="6" name="Image 5">
            <a:extLst>
              <a:ext uri="{FF2B5EF4-FFF2-40B4-BE49-F238E27FC236}">
                <a16:creationId xmlns:a16="http://schemas.microsoft.com/office/drawing/2014/main" id="{53D5EBC4-0B30-1CAA-D9F5-28F0ACE71A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23" y="754254"/>
            <a:ext cx="8038338" cy="5133860"/>
          </a:xfrm>
          <a:prstGeom prst="rect">
            <a:avLst/>
          </a:prstGeom>
        </p:spPr>
      </p:pic>
    </p:spTree>
    <p:extLst>
      <p:ext uri="{BB962C8B-B14F-4D97-AF65-F5344CB8AC3E}">
        <p14:creationId xmlns:p14="http://schemas.microsoft.com/office/powerpoint/2010/main" val="3529142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C0880-4136-0A16-27BB-12C521B61F06}"/>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B572B11F-CA88-2657-C0F4-5715897ED1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03227" y="259882"/>
            <a:ext cx="1249801" cy="1579936"/>
          </a:xfrm>
          <a:prstGeom prst="rect">
            <a:avLst/>
          </a:prstGeom>
        </p:spPr>
      </p:pic>
      <p:sp>
        <p:nvSpPr>
          <p:cNvPr id="2" name="Titre 1">
            <a:extLst>
              <a:ext uri="{FF2B5EF4-FFF2-40B4-BE49-F238E27FC236}">
                <a16:creationId xmlns:a16="http://schemas.microsoft.com/office/drawing/2014/main" id="{EAD87699-2C9B-EB60-1D0E-0992DA2E0176}"/>
              </a:ext>
            </a:extLst>
          </p:cNvPr>
          <p:cNvSpPr>
            <a:spLocks noGrp="1"/>
          </p:cNvSpPr>
          <p:nvPr>
            <p:ph type="title"/>
          </p:nvPr>
        </p:nvSpPr>
        <p:spPr>
          <a:xfrm>
            <a:off x="838200" y="365125"/>
            <a:ext cx="10515600" cy="978933"/>
          </a:xfrm>
        </p:spPr>
        <p:txBody>
          <a:bodyPr/>
          <a:lstStyle/>
          <a:p>
            <a:pPr algn="ctr"/>
            <a:r>
              <a:rPr lang="fr-FR" b="1" dirty="0">
                <a:latin typeface="Arial" panose="020B0604020202020204" pitchFamily="34" charset="0"/>
                <a:cs typeface="Arial" panose="020B0604020202020204" pitchFamily="34" charset="0"/>
              </a:rPr>
              <a:t>Pont de Sidi Rached</a:t>
            </a:r>
          </a:p>
        </p:txBody>
      </p:sp>
      <p:pic>
        <p:nvPicPr>
          <p:cNvPr id="3" name="sidirached">
            <a:hlinkClick r:id="" action="ppaction://media"/>
            <a:extLst>
              <a:ext uri="{FF2B5EF4-FFF2-40B4-BE49-F238E27FC236}">
                <a16:creationId xmlns:a16="http://schemas.microsoft.com/office/drawing/2014/main" id="{6C77BF27-9D43-7211-B858-BE5E6116CC3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50544" y="1449301"/>
            <a:ext cx="6601998" cy="4951499"/>
          </a:xfrm>
          <a:prstGeom prst="rect">
            <a:avLst/>
          </a:prstGeom>
        </p:spPr>
      </p:pic>
    </p:spTree>
    <p:extLst>
      <p:ext uri="{BB962C8B-B14F-4D97-AF65-F5344CB8AC3E}">
        <p14:creationId xmlns:p14="http://schemas.microsoft.com/office/powerpoint/2010/main" val="1971675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F16CA05-CB9A-4BA7-A63F-D6652F56DE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4289" y="526055"/>
            <a:ext cx="4708838" cy="5805890"/>
          </a:xfrm>
          <a:prstGeom prst="rect">
            <a:avLst/>
          </a:prstGeom>
        </p:spPr>
      </p:pic>
      <p:sp>
        <p:nvSpPr>
          <p:cNvPr id="4" name="ZoneTexte 3">
            <a:extLst>
              <a:ext uri="{FF2B5EF4-FFF2-40B4-BE49-F238E27FC236}">
                <a16:creationId xmlns:a16="http://schemas.microsoft.com/office/drawing/2014/main" id="{239E0953-6F46-3F3E-7DB9-B26E18FFE7D5}"/>
              </a:ext>
            </a:extLst>
          </p:cNvPr>
          <p:cNvSpPr txBox="1"/>
          <p:nvPr/>
        </p:nvSpPr>
        <p:spPr>
          <a:xfrm>
            <a:off x="821842" y="5808725"/>
            <a:ext cx="2344424" cy="523220"/>
          </a:xfrm>
          <a:prstGeom prst="rect">
            <a:avLst/>
          </a:prstGeom>
          <a:noFill/>
        </p:spPr>
        <p:txBody>
          <a:bodyPr wrap="none" rtlCol="0">
            <a:spAutoFit/>
          </a:bodyPr>
          <a:lstStyle/>
          <a:p>
            <a:r>
              <a:rPr lang="fr-FR" sz="2800" b="1" dirty="0"/>
              <a:t>Pont du diable</a:t>
            </a:r>
          </a:p>
        </p:txBody>
      </p:sp>
      <p:pic>
        <p:nvPicPr>
          <p:cNvPr id="6" name="Image 5">
            <a:extLst>
              <a:ext uri="{FF2B5EF4-FFF2-40B4-BE49-F238E27FC236}">
                <a16:creationId xmlns:a16="http://schemas.microsoft.com/office/drawing/2014/main" id="{57C8144D-9064-2EBF-A570-F062EFD309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326" y="526055"/>
            <a:ext cx="1323728" cy="1673392"/>
          </a:xfrm>
          <a:prstGeom prst="rect">
            <a:avLst/>
          </a:prstGeom>
        </p:spPr>
      </p:pic>
    </p:spTree>
    <p:extLst>
      <p:ext uri="{BB962C8B-B14F-4D97-AF65-F5344CB8AC3E}">
        <p14:creationId xmlns:p14="http://schemas.microsoft.com/office/powerpoint/2010/main" val="3763005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ADB85A-CD0B-4508-A555-75E306303F2B}"/>
              </a:ext>
            </a:extLst>
          </p:cNvPr>
          <p:cNvSpPr>
            <a:spLocks noGrp="1"/>
          </p:cNvSpPr>
          <p:nvPr>
            <p:ph type="title"/>
          </p:nvPr>
        </p:nvSpPr>
        <p:spPr>
          <a:xfrm>
            <a:off x="838200" y="365125"/>
            <a:ext cx="10515600" cy="6222962"/>
          </a:xfrm>
        </p:spPr>
        <p:txBody>
          <a:bodyPr/>
          <a:lstStyle/>
          <a:p>
            <a:pPr algn="ctr"/>
            <a:br>
              <a:rPr lang="fr-FR" dirty="0"/>
            </a:br>
            <a:br>
              <a:rPr lang="fr-FR" dirty="0"/>
            </a:br>
            <a:br>
              <a:rPr lang="fr-FR" b="1" dirty="0"/>
            </a:br>
            <a:br>
              <a:rPr lang="fr-FR" b="1" dirty="0"/>
            </a:br>
            <a:br>
              <a:rPr lang="fr-FR" dirty="0"/>
            </a:br>
            <a:br>
              <a:rPr lang="fr-FR" dirty="0"/>
            </a:br>
            <a:br>
              <a:rPr lang="fr-FR" dirty="0"/>
            </a:br>
            <a:br>
              <a:rPr lang="fr-FR" dirty="0"/>
            </a:br>
            <a:br>
              <a:rPr lang="fr-FR" dirty="0"/>
            </a:br>
            <a:endParaRPr lang="fr-FR" sz="2000" dirty="0"/>
          </a:p>
        </p:txBody>
      </p:sp>
      <p:pic>
        <p:nvPicPr>
          <p:cNvPr id="4" name="Image 3">
            <a:extLst>
              <a:ext uri="{FF2B5EF4-FFF2-40B4-BE49-F238E27FC236}">
                <a16:creationId xmlns:a16="http://schemas.microsoft.com/office/drawing/2014/main" id="{3D06620A-22EE-AA90-046E-B6984F7A88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0770" y="365125"/>
            <a:ext cx="1053029" cy="1331187"/>
          </a:xfrm>
          <a:prstGeom prst="rect">
            <a:avLst/>
          </a:prstGeom>
        </p:spPr>
      </p:pic>
      <p:pic>
        <p:nvPicPr>
          <p:cNvPr id="5" name="Image 4">
            <a:extLst>
              <a:ext uri="{FF2B5EF4-FFF2-40B4-BE49-F238E27FC236}">
                <a16:creationId xmlns:a16="http://schemas.microsoft.com/office/drawing/2014/main" id="{83C802A8-AD59-08AD-5500-19C313C577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0410" y="365125"/>
            <a:ext cx="4708838" cy="6222962"/>
          </a:xfrm>
          <a:prstGeom prst="rect">
            <a:avLst/>
          </a:prstGeom>
        </p:spPr>
      </p:pic>
      <p:sp>
        <p:nvSpPr>
          <p:cNvPr id="7" name="ZoneTexte 6">
            <a:extLst>
              <a:ext uri="{FF2B5EF4-FFF2-40B4-BE49-F238E27FC236}">
                <a16:creationId xmlns:a16="http://schemas.microsoft.com/office/drawing/2014/main" id="{77384ABB-B199-DB70-BD6A-11D3CC944C26}"/>
              </a:ext>
            </a:extLst>
          </p:cNvPr>
          <p:cNvSpPr txBox="1"/>
          <p:nvPr/>
        </p:nvSpPr>
        <p:spPr>
          <a:xfrm>
            <a:off x="7211458" y="2798284"/>
            <a:ext cx="3893544" cy="1384995"/>
          </a:xfrm>
          <a:prstGeom prst="rect">
            <a:avLst/>
          </a:prstGeom>
          <a:noFill/>
        </p:spPr>
        <p:txBody>
          <a:bodyPr wrap="square" rtlCol="0">
            <a:spAutoFit/>
          </a:bodyPr>
          <a:lstStyle/>
          <a:p>
            <a:r>
              <a:rPr lang="fr-FR" sz="2800" b="1" dirty="0"/>
              <a:t>Passerelle </a:t>
            </a:r>
            <a:r>
              <a:rPr lang="fr-FR" sz="2800" b="1" dirty="0" err="1"/>
              <a:t>Pérégaux</a:t>
            </a:r>
            <a:endParaRPr lang="fr-FR" sz="2800" b="1" dirty="0"/>
          </a:p>
          <a:p>
            <a:r>
              <a:rPr lang="fr-FR" sz="2800" b="1" dirty="0"/>
              <a:t>Ou </a:t>
            </a:r>
          </a:p>
          <a:p>
            <a:r>
              <a:rPr lang="fr-FR" sz="2800" b="1" dirty="0"/>
              <a:t>Passerelle de l’ascenseur</a:t>
            </a:r>
          </a:p>
        </p:txBody>
      </p:sp>
    </p:spTree>
    <p:extLst>
      <p:ext uri="{BB962C8B-B14F-4D97-AF65-F5344CB8AC3E}">
        <p14:creationId xmlns:p14="http://schemas.microsoft.com/office/powerpoint/2010/main" val="8795138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F6308F8-E96C-C6A8-AEFF-3E5A76596E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79" y="577773"/>
            <a:ext cx="971187" cy="1227727"/>
          </a:xfrm>
          <a:prstGeom prst="rect">
            <a:avLst/>
          </a:prstGeom>
        </p:spPr>
      </p:pic>
      <p:pic>
        <p:nvPicPr>
          <p:cNvPr id="5" name="Image 4">
            <a:extLst>
              <a:ext uri="{FF2B5EF4-FFF2-40B4-BE49-F238E27FC236}">
                <a16:creationId xmlns:a16="http://schemas.microsoft.com/office/drawing/2014/main" id="{25009D9B-B432-ABCE-D736-2BA4A15955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9379" y="0"/>
            <a:ext cx="4472202" cy="6858000"/>
          </a:xfrm>
          <a:prstGeom prst="rect">
            <a:avLst/>
          </a:prstGeom>
        </p:spPr>
      </p:pic>
      <p:sp>
        <p:nvSpPr>
          <p:cNvPr id="6" name="ZoneTexte 5">
            <a:extLst>
              <a:ext uri="{FF2B5EF4-FFF2-40B4-BE49-F238E27FC236}">
                <a16:creationId xmlns:a16="http://schemas.microsoft.com/office/drawing/2014/main" id="{4535AE5D-BD8A-8150-EDBA-8A789A77BA6E}"/>
              </a:ext>
            </a:extLst>
          </p:cNvPr>
          <p:cNvSpPr txBox="1"/>
          <p:nvPr/>
        </p:nvSpPr>
        <p:spPr>
          <a:xfrm>
            <a:off x="901679" y="2456761"/>
            <a:ext cx="3438967" cy="1384995"/>
          </a:xfrm>
          <a:prstGeom prst="rect">
            <a:avLst/>
          </a:prstGeom>
          <a:noFill/>
        </p:spPr>
        <p:txBody>
          <a:bodyPr wrap="square" rtlCol="0">
            <a:spAutoFit/>
          </a:bodyPr>
          <a:lstStyle/>
          <a:p>
            <a:r>
              <a:rPr lang="fr-FR" sz="2800" dirty="0"/>
              <a:t>Pont piétonnier construit au XVII sous l’empire ottoman </a:t>
            </a:r>
          </a:p>
        </p:txBody>
      </p:sp>
    </p:spTree>
    <p:extLst>
      <p:ext uri="{BB962C8B-B14F-4D97-AF65-F5344CB8AC3E}">
        <p14:creationId xmlns:p14="http://schemas.microsoft.com/office/powerpoint/2010/main" val="16542940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C1F5F9-19CA-3B0D-9304-FE74C80F416E}"/>
              </a:ext>
            </a:extLst>
          </p:cNvPr>
          <p:cNvSpPr>
            <a:spLocks noGrp="1"/>
          </p:cNvSpPr>
          <p:nvPr>
            <p:ph type="title"/>
          </p:nvPr>
        </p:nvSpPr>
        <p:spPr>
          <a:xfrm>
            <a:off x="2248359" y="616945"/>
            <a:ext cx="7765973" cy="363556"/>
          </a:xfrm>
        </p:spPr>
        <p:txBody>
          <a:bodyPr>
            <a:normAutofit fontScale="90000"/>
          </a:bodyPr>
          <a:lstStyle/>
          <a:p>
            <a:pPr algn="ctr"/>
            <a:r>
              <a:rPr lang="fr-FR" b="1" dirty="0">
                <a:latin typeface="Arial" panose="020B0604020202020204" pitchFamily="34" charset="0"/>
                <a:cs typeface="Arial" panose="020B0604020202020204" pitchFamily="34" charset="0"/>
              </a:rPr>
              <a:t>Pont du diable</a:t>
            </a:r>
            <a:br>
              <a:rPr lang="fr-FR" dirty="0"/>
            </a:br>
            <a:endParaRPr lang="fr-FR" dirty="0"/>
          </a:p>
        </p:txBody>
      </p:sp>
      <p:pic>
        <p:nvPicPr>
          <p:cNvPr id="4" name="diable">
            <a:hlinkClick r:id="" action="ppaction://media"/>
            <a:extLst>
              <a:ext uri="{FF2B5EF4-FFF2-40B4-BE49-F238E27FC236}">
                <a16:creationId xmlns:a16="http://schemas.microsoft.com/office/drawing/2014/main" id="{D4BA5C0B-4CF0-FBA0-AD5C-4F493E93801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45745" y="1142999"/>
            <a:ext cx="7568587" cy="5676440"/>
          </a:xfrm>
          <a:prstGeom prst="rect">
            <a:avLst/>
          </a:prstGeom>
        </p:spPr>
      </p:pic>
    </p:spTree>
    <p:extLst>
      <p:ext uri="{BB962C8B-B14F-4D97-AF65-F5344CB8AC3E}">
        <p14:creationId xmlns:p14="http://schemas.microsoft.com/office/powerpoint/2010/main" val="332047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19495-5D35-9575-C20E-60022EF959A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D54A2DC-AEAE-816B-F131-6CDF673C3BEC}"/>
              </a:ext>
            </a:extLst>
          </p:cNvPr>
          <p:cNvSpPr>
            <a:spLocks noGrp="1"/>
          </p:cNvSpPr>
          <p:nvPr>
            <p:ph type="title"/>
          </p:nvPr>
        </p:nvSpPr>
        <p:spPr>
          <a:xfrm>
            <a:off x="838200" y="365125"/>
            <a:ext cx="10515600" cy="6222962"/>
          </a:xfrm>
        </p:spPr>
        <p:txBody>
          <a:bodyPr>
            <a:normAutofit fontScale="90000"/>
          </a:bodyPr>
          <a:lstStyle/>
          <a:p>
            <a:pPr algn="r"/>
            <a:br>
              <a:rPr lang="fr-FR" dirty="0"/>
            </a:br>
            <a:br>
              <a:rPr lang="fr-FR" dirty="0"/>
            </a:br>
            <a:br>
              <a:rPr lang="fr-FR" dirty="0"/>
            </a:br>
            <a:br>
              <a:rPr lang="fr-FR" dirty="0"/>
            </a:br>
            <a:br>
              <a:rPr lang="fr-FR" dirty="0"/>
            </a:br>
            <a:br>
              <a:rPr lang="fr-FR" dirty="0"/>
            </a:br>
            <a:br>
              <a:rPr lang="fr-FR" dirty="0"/>
            </a:br>
            <a:br>
              <a:rPr lang="fr-FR" dirty="0"/>
            </a:br>
            <a:br>
              <a:rPr lang="fr-FR" dirty="0"/>
            </a:br>
            <a:r>
              <a:rPr lang="fr-FR" sz="3100" dirty="0"/>
              <a:t>Passerelle Perrégaux</a:t>
            </a:r>
            <a:br>
              <a:rPr lang="fr-FR" sz="3100" dirty="0"/>
            </a:br>
            <a:r>
              <a:rPr lang="fr-FR" sz="3100" dirty="0"/>
              <a:t>ou Passerelle de l’ascenseur</a:t>
            </a:r>
            <a:br>
              <a:rPr lang="fr-FR" sz="3100" dirty="0"/>
            </a:br>
            <a:br>
              <a:rPr lang="fr-FR" sz="3100" dirty="0"/>
            </a:br>
            <a:r>
              <a:rPr lang="fr-FR" sz="3100" dirty="0"/>
              <a:t>Réplique du Pt Sidi M’Cid</a:t>
            </a:r>
            <a:br>
              <a:rPr lang="fr-FR" sz="3100" dirty="0"/>
            </a:br>
            <a:br>
              <a:rPr lang="fr-FR" sz="3100" dirty="0"/>
            </a:br>
            <a:r>
              <a:rPr lang="fr-FR" sz="3100" dirty="0"/>
              <a:t>Architecte  :  Ferdinand </a:t>
            </a:r>
            <a:r>
              <a:rPr lang="fr-FR" sz="3100" dirty="0" err="1"/>
              <a:t>Arnodin</a:t>
            </a:r>
            <a:br>
              <a:rPr lang="fr-FR" dirty="0"/>
            </a:br>
            <a:br>
              <a:rPr lang="fr-FR" dirty="0"/>
            </a:br>
            <a:br>
              <a:rPr lang="fr-FR" dirty="0"/>
            </a:br>
            <a:br>
              <a:rPr lang="fr-FR" dirty="0"/>
            </a:br>
            <a:br>
              <a:rPr lang="fr-FR" dirty="0"/>
            </a:br>
            <a:br>
              <a:rPr lang="fr-FR" dirty="0"/>
            </a:br>
            <a:br>
              <a:rPr lang="fr-FR" dirty="0"/>
            </a:br>
            <a:br>
              <a:rPr lang="fr-FR" dirty="0"/>
            </a:br>
            <a:br>
              <a:rPr lang="fr-FR" dirty="0"/>
            </a:br>
            <a:r>
              <a:rPr lang="fr-FR" sz="2000" dirty="0"/>
              <a:t>Cercle algérianiste de Toulouse</a:t>
            </a:r>
            <a:br>
              <a:rPr lang="fr-FR" sz="2000" dirty="0"/>
            </a:br>
            <a:r>
              <a:rPr lang="fr-FR" sz="2000" dirty="0"/>
              <a:t>Avril 2026</a:t>
            </a:r>
          </a:p>
        </p:txBody>
      </p:sp>
      <p:pic>
        <p:nvPicPr>
          <p:cNvPr id="4" name="Image 3">
            <a:extLst>
              <a:ext uri="{FF2B5EF4-FFF2-40B4-BE49-F238E27FC236}">
                <a16:creationId xmlns:a16="http://schemas.microsoft.com/office/drawing/2014/main" id="{A198A2DC-779A-0C90-2243-CFC3F58227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0770" y="365125"/>
            <a:ext cx="1053029" cy="1331187"/>
          </a:xfrm>
          <a:prstGeom prst="rect">
            <a:avLst/>
          </a:prstGeom>
        </p:spPr>
      </p:pic>
      <p:pic>
        <p:nvPicPr>
          <p:cNvPr id="5" name="Image 4">
            <a:extLst>
              <a:ext uri="{FF2B5EF4-FFF2-40B4-BE49-F238E27FC236}">
                <a16:creationId xmlns:a16="http://schemas.microsoft.com/office/drawing/2014/main" id="{170CFE06-1303-900A-425B-6166C47E30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786081"/>
            <a:ext cx="5257800" cy="5257800"/>
          </a:xfrm>
          <a:prstGeom prst="rect">
            <a:avLst/>
          </a:prstGeom>
        </p:spPr>
      </p:pic>
    </p:spTree>
    <p:extLst>
      <p:ext uri="{BB962C8B-B14F-4D97-AF65-F5344CB8AC3E}">
        <p14:creationId xmlns:p14="http://schemas.microsoft.com/office/powerpoint/2010/main" val="41796725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E3B25-9F05-8A89-DD0C-B66C26A9004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173E573-6D95-EF58-0C63-02DFE84A7577}"/>
              </a:ext>
            </a:extLst>
          </p:cNvPr>
          <p:cNvSpPr>
            <a:spLocks noGrp="1"/>
          </p:cNvSpPr>
          <p:nvPr>
            <p:ph type="title"/>
          </p:nvPr>
        </p:nvSpPr>
        <p:spPr>
          <a:xfrm>
            <a:off x="838200" y="365125"/>
            <a:ext cx="10515600" cy="6222962"/>
          </a:xfrm>
        </p:spPr>
        <p:txBody>
          <a:bodyPr>
            <a:normAutofit fontScale="90000"/>
          </a:bodyPr>
          <a:lstStyle/>
          <a:p>
            <a:br>
              <a:rPr lang="fr-FR" dirty="0"/>
            </a:br>
            <a:br>
              <a:rPr lang="fr-FR" dirty="0"/>
            </a:br>
            <a:br>
              <a:rPr lang="fr-FR" dirty="0"/>
            </a:br>
            <a:br>
              <a:rPr lang="fr-FR" dirty="0"/>
            </a:br>
            <a:br>
              <a:rPr lang="fr-FR" dirty="0"/>
            </a:br>
            <a:br>
              <a:rPr lang="fr-FR" dirty="0"/>
            </a:br>
            <a:br>
              <a:rPr lang="fr-FR" dirty="0"/>
            </a:br>
            <a:br>
              <a:rPr lang="fr-FR" dirty="0"/>
            </a:br>
            <a:br>
              <a:rPr lang="fr-FR" dirty="0"/>
            </a:br>
            <a:br>
              <a:rPr lang="fr-FR" dirty="0"/>
            </a:br>
            <a:br>
              <a:rPr lang="fr-FR" dirty="0"/>
            </a:br>
            <a:r>
              <a:rPr lang="fr-FR" sz="3100" dirty="0"/>
              <a:t>125 m x 2,40 m</a:t>
            </a:r>
            <a:br>
              <a:rPr lang="fr-FR" sz="3100" dirty="0"/>
            </a:br>
            <a:r>
              <a:rPr lang="fr-FR" sz="3100" dirty="0"/>
              <a:t>Construite entre 1917-1925</a:t>
            </a:r>
            <a:br>
              <a:rPr lang="fr-FR" sz="3100" dirty="0"/>
            </a:br>
            <a:r>
              <a:rPr lang="fr-FR" sz="3100" dirty="0"/>
              <a:t>Inaugurée le 12 avril 1925</a:t>
            </a:r>
            <a:br>
              <a:rPr lang="fr-FR" sz="3100" dirty="0"/>
            </a:br>
            <a:br>
              <a:rPr lang="fr-FR" sz="3100" dirty="0"/>
            </a:br>
            <a:r>
              <a:rPr lang="fr-FR" sz="3100" dirty="0"/>
              <a:t>située entre le Pt d’El </a:t>
            </a:r>
            <a:r>
              <a:rPr lang="fr-FR" sz="3100" dirty="0" err="1"/>
              <a:t>Kantara</a:t>
            </a:r>
            <a:r>
              <a:rPr lang="fr-FR" sz="3100" dirty="0"/>
              <a:t> </a:t>
            </a:r>
            <a:br>
              <a:rPr lang="fr-FR" sz="3100" dirty="0"/>
            </a:br>
            <a:r>
              <a:rPr lang="fr-FR" sz="3100" dirty="0"/>
              <a:t>et le Pt Sidi Rached</a:t>
            </a:r>
            <a:br>
              <a:rPr lang="fr-FR" sz="3100" dirty="0"/>
            </a:br>
            <a:br>
              <a:rPr lang="fr-FR" sz="3100" dirty="0"/>
            </a:br>
            <a:r>
              <a:rPr lang="fr-FR" sz="3100" dirty="0"/>
              <a:t>exclusivement  piétonne</a:t>
            </a:r>
            <a:br>
              <a:rPr lang="fr-FR" sz="3100" dirty="0"/>
            </a:br>
            <a:br>
              <a:rPr lang="fr-FR" sz="3100" dirty="0"/>
            </a:br>
            <a:r>
              <a:rPr lang="fr-FR" sz="3100" dirty="0"/>
              <a:t>relie la gare au centre ville</a:t>
            </a:r>
            <a:br>
              <a:rPr lang="fr-FR" dirty="0"/>
            </a:br>
            <a:br>
              <a:rPr lang="fr-FR" dirty="0"/>
            </a:br>
            <a:br>
              <a:rPr lang="fr-FR" dirty="0"/>
            </a:br>
            <a:br>
              <a:rPr lang="fr-FR" dirty="0"/>
            </a:br>
            <a:br>
              <a:rPr lang="fr-FR" dirty="0"/>
            </a:br>
            <a:br>
              <a:rPr lang="fr-FR" dirty="0"/>
            </a:br>
            <a:br>
              <a:rPr lang="fr-FR" dirty="0"/>
            </a:br>
            <a:br>
              <a:rPr lang="fr-FR" dirty="0"/>
            </a:br>
            <a:r>
              <a:rPr lang="fr-FR" sz="2000" dirty="0"/>
              <a:t>Cercle algérianiste de Toulouse</a:t>
            </a:r>
            <a:br>
              <a:rPr lang="fr-FR" sz="2000" dirty="0"/>
            </a:br>
            <a:r>
              <a:rPr lang="fr-FR" sz="2000" dirty="0"/>
              <a:t>Avril 2026</a:t>
            </a:r>
          </a:p>
        </p:txBody>
      </p:sp>
      <p:pic>
        <p:nvPicPr>
          <p:cNvPr id="4" name="Image 3">
            <a:extLst>
              <a:ext uri="{FF2B5EF4-FFF2-40B4-BE49-F238E27FC236}">
                <a16:creationId xmlns:a16="http://schemas.microsoft.com/office/drawing/2014/main" id="{8E24608A-21FB-5003-A624-B43DFF1D64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551" y="322626"/>
            <a:ext cx="1053029" cy="1331187"/>
          </a:xfrm>
          <a:prstGeom prst="rect">
            <a:avLst/>
          </a:prstGeom>
        </p:spPr>
      </p:pic>
      <p:pic>
        <p:nvPicPr>
          <p:cNvPr id="9" name="Image 8">
            <a:extLst>
              <a:ext uri="{FF2B5EF4-FFF2-40B4-BE49-F238E27FC236}">
                <a16:creationId xmlns:a16="http://schemas.microsoft.com/office/drawing/2014/main" id="{4DCF2091-07C9-3F2B-DE39-72B33B0DE5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5845" y="365125"/>
            <a:ext cx="5314950" cy="5314950"/>
          </a:xfrm>
          <a:prstGeom prst="rect">
            <a:avLst/>
          </a:prstGeom>
        </p:spPr>
      </p:pic>
    </p:spTree>
    <p:extLst>
      <p:ext uri="{BB962C8B-B14F-4D97-AF65-F5344CB8AC3E}">
        <p14:creationId xmlns:p14="http://schemas.microsoft.com/office/powerpoint/2010/main" val="26443163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84831531-48E0-D6C8-193A-E5945F06585A}"/>
              </a:ext>
            </a:extLst>
          </p:cNvPr>
          <p:cNvSpPr>
            <a:spLocks noGrp="1"/>
          </p:cNvSpPr>
          <p:nvPr>
            <p:ph type="title"/>
          </p:nvPr>
        </p:nvSpPr>
        <p:spPr>
          <a:xfrm>
            <a:off x="838200" y="365125"/>
            <a:ext cx="10515600" cy="824697"/>
          </a:xfrm>
        </p:spPr>
        <p:txBody>
          <a:bodyPr/>
          <a:lstStyle/>
          <a:p>
            <a:pPr algn="ctr"/>
            <a:r>
              <a:rPr lang="fr-FR" b="1" dirty="0">
                <a:latin typeface="Arial" panose="020B0604020202020204" pitchFamily="34" charset="0"/>
                <a:cs typeface="Arial" panose="020B0604020202020204" pitchFamily="34" charset="0"/>
              </a:rPr>
              <a:t>Passerelle Perrégaux</a:t>
            </a:r>
          </a:p>
        </p:txBody>
      </p:sp>
      <p:pic>
        <p:nvPicPr>
          <p:cNvPr id="2" name="passerelle">
            <a:hlinkClick r:id="" action="ppaction://media"/>
            <a:extLst>
              <a:ext uri="{FF2B5EF4-FFF2-40B4-BE49-F238E27FC236}">
                <a16:creationId xmlns:a16="http://schemas.microsoft.com/office/drawing/2014/main" id="{CA6F4CA0-A86E-3F42-BED9-78E595481B1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11986" y="1112704"/>
            <a:ext cx="6768028" cy="5076021"/>
          </a:xfrm>
          <a:prstGeom prst="rect">
            <a:avLst/>
          </a:prstGeom>
        </p:spPr>
      </p:pic>
    </p:spTree>
    <p:extLst>
      <p:ext uri="{BB962C8B-B14F-4D97-AF65-F5344CB8AC3E}">
        <p14:creationId xmlns:p14="http://schemas.microsoft.com/office/powerpoint/2010/main" val="500116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DF7D8A-46A7-125D-3784-A94FCADD737E}"/>
              </a:ext>
            </a:extLst>
          </p:cNvPr>
          <p:cNvSpPr>
            <a:spLocks noGrp="1"/>
          </p:cNvSpPr>
          <p:nvPr>
            <p:ph type="title"/>
          </p:nvPr>
        </p:nvSpPr>
        <p:spPr>
          <a:xfrm>
            <a:off x="705998" y="2370195"/>
            <a:ext cx="10515600" cy="1325563"/>
          </a:xfrm>
        </p:spPr>
        <p:txBody>
          <a:bodyPr/>
          <a:lstStyle/>
          <a:p>
            <a:pPr algn="ctr"/>
            <a:r>
              <a:rPr lang="fr-FR" dirty="0"/>
              <a:t>C’est tout??</a:t>
            </a:r>
          </a:p>
        </p:txBody>
      </p:sp>
    </p:spTree>
    <p:extLst>
      <p:ext uri="{BB962C8B-B14F-4D97-AF65-F5344CB8AC3E}">
        <p14:creationId xmlns:p14="http://schemas.microsoft.com/office/powerpoint/2010/main" val="1364280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66C7CA-070A-A61A-8A2C-885F1459CF7B}"/>
              </a:ext>
            </a:extLst>
          </p:cNvPr>
          <p:cNvSpPr>
            <a:spLocks noGrp="1"/>
          </p:cNvSpPr>
          <p:nvPr>
            <p:ph type="title"/>
          </p:nvPr>
        </p:nvSpPr>
        <p:spPr/>
        <p:txBody>
          <a:bodyPr/>
          <a:lstStyle/>
          <a:p>
            <a:pPr algn="ctr"/>
            <a:r>
              <a:rPr lang="fr-FR" b="1" dirty="0"/>
              <a:t>Constantine : la ville des ponts</a:t>
            </a:r>
          </a:p>
        </p:txBody>
      </p:sp>
      <p:pic>
        <p:nvPicPr>
          <p:cNvPr id="5" name="Espace réservé du contenu 4">
            <a:extLst>
              <a:ext uri="{FF2B5EF4-FFF2-40B4-BE49-F238E27FC236}">
                <a16:creationId xmlns:a16="http://schemas.microsoft.com/office/drawing/2014/main" id="{DE516924-702E-8D43-7C89-2E9A43F54E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960610"/>
            <a:ext cx="10515600" cy="4081367"/>
          </a:xfrm>
          <a:prstGeom prst="rect">
            <a:avLst/>
          </a:prstGeom>
        </p:spPr>
      </p:pic>
    </p:spTree>
    <p:extLst>
      <p:ext uri="{BB962C8B-B14F-4D97-AF65-F5344CB8AC3E}">
        <p14:creationId xmlns:p14="http://schemas.microsoft.com/office/powerpoint/2010/main" val="751324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A2A81-53C5-B28C-688A-40830DDADBE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93E3DDC-B4D6-C173-5AB2-2B009D28DF02}"/>
              </a:ext>
            </a:extLst>
          </p:cNvPr>
          <p:cNvSpPr>
            <a:spLocks noGrp="1"/>
          </p:cNvSpPr>
          <p:nvPr>
            <p:ph type="title"/>
          </p:nvPr>
        </p:nvSpPr>
        <p:spPr>
          <a:xfrm>
            <a:off x="838200" y="365125"/>
            <a:ext cx="10515600" cy="6222962"/>
          </a:xfrm>
        </p:spPr>
        <p:txBody>
          <a:bodyPr/>
          <a:lstStyle/>
          <a:p>
            <a:pPr algn="ctr"/>
            <a:br>
              <a:rPr lang="fr-FR" dirty="0"/>
            </a:br>
            <a:br>
              <a:rPr lang="fr-FR" dirty="0"/>
            </a:br>
            <a:br>
              <a:rPr lang="fr-FR" dirty="0"/>
            </a:br>
            <a:br>
              <a:rPr lang="fr-FR" dirty="0"/>
            </a:br>
            <a:br>
              <a:rPr lang="fr-FR" dirty="0"/>
            </a:br>
            <a:br>
              <a:rPr lang="fr-FR" dirty="0"/>
            </a:br>
            <a:br>
              <a:rPr lang="fr-FR" dirty="0"/>
            </a:br>
            <a:br>
              <a:rPr lang="fr-FR" dirty="0"/>
            </a:br>
            <a:br>
              <a:rPr lang="fr-FR" dirty="0"/>
            </a:br>
            <a:endParaRPr lang="fr-FR" sz="2000" dirty="0"/>
          </a:p>
        </p:txBody>
      </p:sp>
      <p:pic>
        <p:nvPicPr>
          <p:cNvPr id="4" name="Image 3">
            <a:extLst>
              <a:ext uri="{FF2B5EF4-FFF2-40B4-BE49-F238E27FC236}">
                <a16:creationId xmlns:a16="http://schemas.microsoft.com/office/drawing/2014/main" id="{2B7E65A9-BB16-3678-1C93-B8BCE1B4E7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0770" y="365125"/>
            <a:ext cx="1053029" cy="1331187"/>
          </a:xfrm>
          <a:prstGeom prst="rect">
            <a:avLst/>
          </a:prstGeom>
        </p:spPr>
      </p:pic>
      <p:pic>
        <p:nvPicPr>
          <p:cNvPr id="5" name="Image 4">
            <a:extLst>
              <a:ext uri="{FF2B5EF4-FFF2-40B4-BE49-F238E27FC236}">
                <a16:creationId xmlns:a16="http://schemas.microsoft.com/office/drawing/2014/main" id="{CA5CCCF8-B680-AE42-D623-20B2B35001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3292" y="365125"/>
            <a:ext cx="4708838" cy="6222962"/>
          </a:xfrm>
          <a:prstGeom prst="rect">
            <a:avLst/>
          </a:prstGeom>
        </p:spPr>
      </p:pic>
      <p:sp>
        <p:nvSpPr>
          <p:cNvPr id="6" name="ZoneTexte 5">
            <a:extLst>
              <a:ext uri="{FF2B5EF4-FFF2-40B4-BE49-F238E27FC236}">
                <a16:creationId xmlns:a16="http://schemas.microsoft.com/office/drawing/2014/main" id="{CF591EC8-E352-703B-33E6-FFFC0825A491}"/>
              </a:ext>
            </a:extLst>
          </p:cNvPr>
          <p:cNvSpPr txBox="1"/>
          <p:nvPr/>
        </p:nvSpPr>
        <p:spPr>
          <a:xfrm>
            <a:off x="6340883" y="594911"/>
            <a:ext cx="4682169" cy="523220"/>
          </a:xfrm>
          <a:prstGeom prst="rect">
            <a:avLst/>
          </a:prstGeom>
          <a:noFill/>
        </p:spPr>
        <p:txBody>
          <a:bodyPr wrap="square" rtlCol="0">
            <a:spAutoFit/>
          </a:bodyPr>
          <a:lstStyle/>
          <a:p>
            <a:r>
              <a:rPr lang="fr-FR" sz="2800" b="1" dirty="0"/>
              <a:t>Pont des chutes</a:t>
            </a:r>
          </a:p>
        </p:txBody>
      </p:sp>
    </p:spTree>
    <p:extLst>
      <p:ext uri="{BB962C8B-B14F-4D97-AF65-F5344CB8AC3E}">
        <p14:creationId xmlns:p14="http://schemas.microsoft.com/office/powerpoint/2010/main" val="1608853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02B0D-A503-DAD2-8020-8AD23E6F82F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D7D5C23-F731-D16E-FD15-43D3F3808D24}"/>
              </a:ext>
            </a:extLst>
          </p:cNvPr>
          <p:cNvSpPr>
            <a:spLocks noGrp="1"/>
          </p:cNvSpPr>
          <p:nvPr>
            <p:ph type="title"/>
          </p:nvPr>
        </p:nvSpPr>
        <p:spPr>
          <a:xfrm>
            <a:off x="838200" y="365125"/>
            <a:ext cx="10515600" cy="6222962"/>
          </a:xfrm>
        </p:spPr>
        <p:txBody>
          <a:bodyPr/>
          <a:lstStyle/>
          <a:p>
            <a:pPr algn="ctr"/>
            <a:br>
              <a:rPr lang="fr-FR" dirty="0"/>
            </a:br>
            <a:br>
              <a:rPr lang="fr-FR" dirty="0"/>
            </a:br>
            <a:br>
              <a:rPr lang="fr-FR" dirty="0"/>
            </a:br>
            <a:br>
              <a:rPr lang="fr-FR" dirty="0"/>
            </a:br>
            <a:br>
              <a:rPr lang="fr-FR" dirty="0"/>
            </a:br>
            <a:br>
              <a:rPr lang="fr-FR" dirty="0"/>
            </a:br>
            <a:br>
              <a:rPr lang="fr-FR" dirty="0"/>
            </a:br>
            <a:br>
              <a:rPr lang="fr-FR" dirty="0"/>
            </a:br>
            <a:endParaRPr lang="fr-FR" sz="2000" dirty="0"/>
          </a:p>
        </p:txBody>
      </p:sp>
      <p:pic>
        <p:nvPicPr>
          <p:cNvPr id="4" name="Image 3">
            <a:extLst>
              <a:ext uri="{FF2B5EF4-FFF2-40B4-BE49-F238E27FC236}">
                <a16:creationId xmlns:a16="http://schemas.microsoft.com/office/drawing/2014/main" id="{6D3C07C1-8836-CCD4-42A2-B0428CD694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005" y="269913"/>
            <a:ext cx="1053029" cy="1331187"/>
          </a:xfrm>
          <a:prstGeom prst="rect">
            <a:avLst/>
          </a:prstGeom>
        </p:spPr>
      </p:pic>
      <p:pic>
        <p:nvPicPr>
          <p:cNvPr id="5" name="Image 4">
            <a:extLst>
              <a:ext uri="{FF2B5EF4-FFF2-40B4-BE49-F238E27FC236}">
                <a16:creationId xmlns:a16="http://schemas.microsoft.com/office/drawing/2014/main" id="{773D9789-D1D9-1B75-A2B0-002D860A8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5752" y="365125"/>
            <a:ext cx="5585575" cy="6858000"/>
          </a:xfrm>
          <a:prstGeom prst="rect">
            <a:avLst/>
          </a:prstGeom>
        </p:spPr>
      </p:pic>
      <p:sp>
        <p:nvSpPr>
          <p:cNvPr id="6" name="ZoneTexte 5">
            <a:extLst>
              <a:ext uri="{FF2B5EF4-FFF2-40B4-BE49-F238E27FC236}">
                <a16:creationId xmlns:a16="http://schemas.microsoft.com/office/drawing/2014/main" id="{C41196E0-7CDC-DA33-C626-A4B5324148DA}"/>
              </a:ext>
            </a:extLst>
          </p:cNvPr>
          <p:cNvSpPr txBox="1"/>
          <p:nvPr/>
        </p:nvSpPr>
        <p:spPr>
          <a:xfrm>
            <a:off x="440673" y="2655065"/>
            <a:ext cx="3918793" cy="2677656"/>
          </a:xfrm>
          <a:prstGeom prst="rect">
            <a:avLst/>
          </a:prstGeom>
          <a:noFill/>
        </p:spPr>
        <p:txBody>
          <a:bodyPr wrap="square" rtlCol="0">
            <a:spAutoFit/>
          </a:bodyPr>
          <a:lstStyle/>
          <a:p>
            <a:r>
              <a:rPr lang="fr-FR" sz="2800" dirty="0"/>
              <a:t>Construit en 1925</a:t>
            </a:r>
          </a:p>
          <a:p>
            <a:endParaRPr lang="fr-FR" sz="2800" dirty="0"/>
          </a:p>
          <a:p>
            <a:endParaRPr lang="fr-FR" sz="2800" dirty="0"/>
          </a:p>
          <a:p>
            <a:r>
              <a:rPr lang="fr-FR" sz="2800" dirty="0"/>
              <a:t>80 m de haut</a:t>
            </a:r>
          </a:p>
          <a:p>
            <a:endParaRPr lang="fr-FR" sz="2800" dirty="0"/>
          </a:p>
          <a:p>
            <a:endParaRPr lang="fr-FR" sz="2800" dirty="0"/>
          </a:p>
        </p:txBody>
      </p:sp>
    </p:spTree>
    <p:extLst>
      <p:ext uri="{BB962C8B-B14F-4D97-AF65-F5344CB8AC3E}">
        <p14:creationId xmlns:p14="http://schemas.microsoft.com/office/powerpoint/2010/main" val="16014661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980</TotalTime>
  <Words>356</Words>
  <Application>Microsoft Office PowerPoint</Application>
  <PresentationFormat>Grand écran</PresentationFormat>
  <Paragraphs>55</Paragraphs>
  <Slides>21</Slides>
  <Notes>0</Notes>
  <HiddenSlides>0</HiddenSlides>
  <MMClips>5</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21</vt:i4>
      </vt:variant>
    </vt:vector>
  </HeadingPairs>
  <TitlesOfParts>
    <vt:vector size="25" baseType="lpstr">
      <vt:lpstr>Arial</vt:lpstr>
      <vt:lpstr>Calibri</vt:lpstr>
      <vt:lpstr>Calibri Light</vt:lpstr>
      <vt:lpstr>Thème Office</vt:lpstr>
      <vt:lpstr> La passerelle de Constantine  ou passerelle Perrégaux </vt:lpstr>
      <vt:lpstr>         </vt:lpstr>
      <vt:lpstr>         Passerelle Perrégaux ou Passerelle de l’ascenseur  Réplique du Pt Sidi M’Cid  Architecte  :  Ferdinand Arnodin         Cercle algérianiste de Toulouse Avril 2026</vt:lpstr>
      <vt:lpstr>           125 m x 2,40 m Construite entre 1917-1925 Inaugurée le 12 avril 1925  située entre le Pt d’El Kantara  et le Pt Sidi Rached  exclusivement  piétonne  relie la gare au centre ville        Cercle algérianiste de Toulouse Avril 2026</vt:lpstr>
      <vt:lpstr>Passerelle Perrégaux</vt:lpstr>
      <vt:lpstr>C’est tout??</vt:lpstr>
      <vt:lpstr>Constantine : la ville des ponts</vt:lpstr>
      <vt:lpstr>         </vt:lpstr>
      <vt:lpstr>        </vt:lpstr>
      <vt:lpstr>     </vt:lpstr>
      <vt:lpstr>        </vt:lpstr>
      <vt:lpstr>Pont de Sidi M’Cid         Cercle algérianiste de Toulouse Avril 2026</vt:lpstr>
      <vt:lpstr>         Avril 2026</vt:lpstr>
      <vt:lpstr>        </vt:lpstr>
      <vt:lpstr>Pont d’El Kantara</vt:lpstr>
      <vt:lpstr>Pont Sidi Rached</vt:lpstr>
      <vt:lpstr>Par Georges Boisnier Viaduc auto routier 447x12 m Portée de 70m Hauteur 107m inauguré le 19/4/1912 Plus haut pont du monde en maçonnerie </vt:lpstr>
      <vt:lpstr>Pont de Sidi Rached</vt:lpstr>
      <vt:lpstr>Présentation PowerPoint</vt:lpstr>
      <vt:lpstr>Présentation PowerPoint</vt:lpstr>
      <vt:lpstr>Pont du diable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jean.salvano@outlook.fr</dc:creator>
  <cp:lastModifiedBy>jean.salvano@outlook.fr</cp:lastModifiedBy>
  <cp:revision>19</cp:revision>
  <dcterms:created xsi:type="dcterms:W3CDTF">2026-03-06T17:03:46Z</dcterms:created>
  <dcterms:modified xsi:type="dcterms:W3CDTF">2026-04-10T17:13:49Z</dcterms:modified>
</cp:coreProperties>
</file>